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891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6" d="100"/>
          <a:sy n="96" d="100"/>
        </p:scale>
        <p:origin x="13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9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0DC57-0C63-4A35-8054-E069BA7D8AE0}" type="datetimeFigureOut">
              <a:rPr lang="th-TH" smtClean="0"/>
              <a:pPr/>
              <a:t>20/10/66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49985-FD55-4935-8C99-ADE323D6A18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06288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0DC57-0C63-4A35-8054-E069BA7D8AE0}" type="datetimeFigureOut">
              <a:rPr lang="th-TH" smtClean="0"/>
              <a:pPr/>
              <a:t>20/10/66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49985-FD55-4935-8C99-ADE323D6A18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54242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1" y="365124"/>
            <a:ext cx="2628900" cy="5811839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1" y="365124"/>
            <a:ext cx="7734300" cy="5811839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0DC57-0C63-4A35-8054-E069BA7D8AE0}" type="datetimeFigureOut">
              <a:rPr lang="th-TH" smtClean="0"/>
              <a:pPr/>
              <a:t>20/10/66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49985-FD55-4935-8C99-ADE323D6A18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528155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ackground 2"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oogle Shape;374;p36"/>
          <p:cNvGrpSpPr/>
          <p:nvPr/>
        </p:nvGrpSpPr>
        <p:grpSpPr>
          <a:xfrm>
            <a:off x="0" y="-14"/>
            <a:ext cx="12192000" cy="6858027"/>
            <a:chOff x="238125" y="846675"/>
            <a:chExt cx="7143750" cy="4018375"/>
          </a:xfrm>
        </p:grpSpPr>
        <p:sp>
          <p:nvSpPr>
            <p:cNvPr id="375" name="Google Shape;375;p36"/>
            <p:cNvSpPr/>
            <p:nvPr/>
          </p:nvSpPr>
          <p:spPr>
            <a:xfrm>
              <a:off x="238125" y="846675"/>
              <a:ext cx="7143750" cy="4018375"/>
            </a:xfrm>
            <a:custGeom>
              <a:avLst/>
              <a:gdLst/>
              <a:ahLst/>
              <a:cxnLst/>
              <a:rect l="l" t="t" r="r" b="b"/>
              <a:pathLst>
                <a:path w="285750" h="160735" extrusionOk="0">
                  <a:moveTo>
                    <a:pt x="0" y="0"/>
                  </a:moveTo>
                  <a:lnTo>
                    <a:pt x="0" y="160734"/>
                  </a:lnTo>
                  <a:lnTo>
                    <a:pt x="285750" y="160734"/>
                  </a:lnTo>
                  <a:lnTo>
                    <a:pt x="285750" y="0"/>
                  </a:lnTo>
                  <a:close/>
                </a:path>
              </a:pathLst>
            </a:custGeom>
            <a:solidFill>
              <a:srgbClr val="FEC2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76" name="Google Shape;376;p36"/>
            <p:cNvSpPr/>
            <p:nvPr/>
          </p:nvSpPr>
          <p:spPr>
            <a:xfrm>
              <a:off x="238125" y="846675"/>
              <a:ext cx="7143750" cy="4018375"/>
            </a:xfrm>
            <a:custGeom>
              <a:avLst/>
              <a:gdLst/>
              <a:ahLst/>
              <a:cxnLst/>
              <a:rect l="l" t="t" r="r" b="b"/>
              <a:pathLst>
                <a:path w="285750" h="160735" extrusionOk="0">
                  <a:moveTo>
                    <a:pt x="52245" y="0"/>
                  </a:moveTo>
                  <a:lnTo>
                    <a:pt x="0" y="160734"/>
                  </a:lnTo>
                  <a:lnTo>
                    <a:pt x="285750" y="160734"/>
                  </a:lnTo>
                  <a:lnTo>
                    <a:pt x="285750" y="0"/>
                  </a:lnTo>
                  <a:close/>
                </a:path>
              </a:pathLst>
            </a:custGeom>
            <a:solidFill>
              <a:srgbClr val="7BDA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77" name="Google Shape;377;p36"/>
            <p:cNvSpPr/>
            <p:nvPr/>
          </p:nvSpPr>
          <p:spPr>
            <a:xfrm>
              <a:off x="375925" y="1055025"/>
              <a:ext cx="6868450" cy="661400"/>
            </a:xfrm>
            <a:custGeom>
              <a:avLst/>
              <a:gdLst/>
              <a:ahLst/>
              <a:cxnLst/>
              <a:rect l="l" t="t" r="r" b="b"/>
              <a:pathLst>
                <a:path w="274738" h="26456" extrusionOk="0">
                  <a:moveTo>
                    <a:pt x="1" y="0"/>
                  </a:moveTo>
                  <a:lnTo>
                    <a:pt x="274737" y="26456"/>
                  </a:lnTo>
                  <a:lnTo>
                    <a:pt x="274737" y="0"/>
                  </a:lnTo>
                  <a:close/>
                </a:path>
              </a:pathLst>
            </a:custGeom>
            <a:solidFill>
              <a:srgbClr val="1288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78" name="Google Shape;378;p36"/>
            <p:cNvSpPr/>
            <p:nvPr/>
          </p:nvSpPr>
          <p:spPr>
            <a:xfrm>
              <a:off x="375925" y="1055025"/>
              <a:ext cx="551575" cy="3601650"/>
            </a:xfrm>
            <a:custGeom>
              <a:avLst/>
              <a:gdLst/>
              <a:ahLst/>
              <a:cxnLst/>
              <a:rect l="l" t="t" r="r" b="b"/>
              <a:pathLst>
                <a:path w="22063" h="144066" extrusionOk="0">
                  <a:moveTo>
                    <a:pt x="1" y="0"/>
                  </a:moveTo>
                  <a:lnTo>
                    <a:pt x="1" y="144066"/>
                  </a:lnTo>
                  <a:lnTo>
                    <a:pt x="22063" y="14405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B7B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79" name="Google Shape;379;p36"/>
            <p:cNvSpPr/>
            <p:nvPr/>
          </p:nvSpPr>
          <p:spPr>
            <a:xfrm>
              <a:off x="375925" y="1055325"/>
              <a:ext cx="6868450" cy="3601050"/>
            </a:xfrm>
            <a:custGeom>
              <a:avLst/>
              <a:gdLst/>
              <a:ahLst/>
              <a:cxnLst/>
              <a:rect l="l" t="t" r="r" b="b"/>
              <a:pathLst>
                <a:path w="274738" h="144042" extrusionOk="0">
                  <a:moveTo>
                    <a:pt x="1" y="0"/>
                  </a:moveTo>
                  <a:lnTo>
                    <a:pt x="8942" y="144042"/>
                  </a:lnTo>
                  <a:lnTo>
                    <a:pt x="274737" y="144042"/>
                  </a:lnTo>
                  <a:lnTo>
                    <a:pt x="274737" y="454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4931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.3_สไลด์เปล่า (Footer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ตัวเชื่อมต่อตรง 2">
            <a:extLst>
              <a:ext uri="{FF2B5EF4-FFF2-40B4-BE49-F238E27FC236}">
                <a16:creationId xmlns:a16="http://schemas.microsoft.com/office/drawing/2014/main" id="{F213E04E-B7E1-21F0-0ED2-4062A99FA0E2}"/>
              </a:ext>
            </a:extLst>
          </p:cNvPr>
          <p:cNvCxnSpPr>
            <a:cxnSpLocks/>
          </p:cNvCxnSpPr>
          <p:nvPr userDrawn="1"/>
        </p:nvCxnSpPr>
        <p:spPr>
          <a:xfrm>
            <a:off x="0" y="1090815"/>
            <a:ext cx="10631055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ตัวเชื่อมต่อตรง 11">
            <a:extLst>
              <a:ext uri="{FF2B5EF4-FFF2-40B4-BE49-F238E27FC236}">
                <a16:creationId xmlns:a16="http://schemas.microsoft.com/office/drawing/2014/main" id="{AEA10BAF-CFF6-ADED-851D-409E2C8CADD5}"/>
              </a:ext>
            </a:extLst>
          </p:cNvPr>
          <p:cNvCxnSpPr>
            <a:cxnSpLocks/>
          </p:cNvCxnSpPr>
          <p:nvPr userDrawn="1"/>
        </p:nvCxnSpPr>
        <p:spPr>
          <a:xfrm>
            <a:off x="0" y="6486738"/>
            <a:ext cx="11286836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รูปครึ่งกรอบ 1">
            <a:extLst>
              <a:ext uri="{FF2B5EF4-FFF2-40B4-BE49-F238E27FC236}">
                <a16:creationId xmlns:a16="http://schemas.microsoft.com/office/drawing/2014/main" id="{CEFA4CF0-BDD9-74EE-4EEB-BA31EA7ED51D}"/>
              </a:ext>
            </a:extLst>
          </p:cNvPr>
          <p:cNvSpPr/>
          <p:nvPr userDrawn="1"/>
        </p:nvSpPr>
        <p:spPr>
          <a:xfrm rot="16200000">
            <a:off x="11389680" y="363538"/>
            <a:ext cx="185420" cy="1419223"/>
          </a:xfrm>
          <a:prstGeom prst="halfFrame">
            <a:avLst>
              <a:gd name="adj1" fmla="val 45662"/>
              <a:gd name="adj2" fmla="val 18264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chemeClr val="tx1"/>
              </a:solidFill>
            </a:endParaRPr>
          </a:p>
        </p:txBody>
      </p:sp>
      <p:pic>
        <p:nvPicPr>
          <p:cNvPr id="4" name="รูปภาพ 3">
            <a:extLst>
              <a:ext uri="{FF2B5EF4-FFF2-40B4-BE49-F238E27FC236}">
                <a16:creationId xmlns:a16="http://schemas.microsoft.com/office/drawing/2014/main" id="{C812F373-E5B2-9EC6-6AF2-0A435E5B29C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8655" y="156713"/>
            <a:ext cx="1076976" cy="797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5077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ic Layou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11632"/>
            <a:ext cx="12192000" cy="7680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879717"/>
            <a:ext cx="12192000" cy="38404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2100735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0DC57-0C63-4A35-8054-E069BA7D8AE0}" type="datetimeFigureOut">
              <a:rPr lang="th-TH" smtClean="0"/>
              <a:pPr/>
              <a:t>20/10/66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49985-FD55-4935-8C99-ADE323D6A18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41952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49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49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0DC57-0C63-4A35-8054-E069BA7D8AE0}" type="datetimeFigureOut">
              <a:rPr lang="th-TH" smtClean="0"/>
              <a:pPr/>
              <a:t>20/10/66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49985-FD55-4935-8C99-ADE323D6A18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2444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4351339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181600" cy="4351339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0DC57-0C63-4A35-8054-E069BA7D8AE0}" type="datetimeFigureOut">
              <a:rPr lang="th-TH" smtClean="0"/>
              <a:pPr/>
              <a:t>20/10/66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49985-FD55-4935-8C99-ADE323D6A18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57973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9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9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0DC57-0C63-4A35-8054-E069BA7D8AE0}" type="datetimeFigureOut">
              <a:rPr lang="th-TH" smtClean="0"/>
              <a:pPr/>
              <a:t>20/10/66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49985-FD55-4935-8C99-ADE323D6A18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33860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0DC57-0C63-4A35-8054-E069BA7D8AE0}" type="datetimeFigureOut">
              <a:rPr lang="th-TH" smtClean="0"/>
              <a:pPr/>
              <a:t>20/10/66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49985-FD55-4935-8C99-ADE323D6A18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45285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0DC57-0C63-4A35-8054-E069BA7D8AE0}" type="datetimeFigureOut">
              <a:rPr lang="th-TH" smtClean="0"/>
              <a:pPr/>
              <a:t>20/10/66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49985-FD55-4935-8C99-ADE323D6A18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99437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500"/>
            </a:lvl2pPr>
            <a:lvl3pPr marL="914377" indent="0">
              <a:buNone/>
              <a:defRPr sz="1200"/>
            </a:lvl3pPr>
            <a:lvl4pPr marL="1371566" indent="0">
              <a:buNone/>
              <a:defRPr sz="1100"/>
            </a:lvl4pPr>
            <a:lvl5pPr marL="1828754" indent="0">
              <a:buNone/>
              <a:defRPr sz="1100"/>
            </a:lvl5pPr>
            <a:lvl6pPr marL="2285943" indent="0">
              <a:buNone/>
              <a:defRPr sz="1100"/>
            </a:lvl6pPr>
            <a:lvl7pPr marL="2743131" indent="0">
              <a:buNone/>
              <a:defRPr sz="1100"/>
            </a:lvl7pPr>
            <a:lvl8pPr marL="3200320" indent="0">
              <a:buNone/>
              <a:defRPr sz="1100"/>
            </a:lvl8pPr>
            <a:lvl9pPr marL="3657509" indent="0">
              <a:buNone/>
              <a:defRPr sz="11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0DC57-0C63-4A35-8054-E069BA7D8AE0}" type="datetimeFigureOut">
              <a:rPr lang="th-TH" smtClean="0"/>
              <a:pPr/>
              <a:t>20/10/66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49985-FD55-4935-8C99-ADE323D6A18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56208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500"/>
            </a:lvl2pPr>
            <a:lvl3pPr marL="914377" indent="0">
              <a:buNone/>
              <a:defRPr sz="1200"/>
            </a:lvl3pPr>
            <a:lvl4pPr marL="1371566" indent="0">
              <a:buNone/>
              <a:defRPr sz="1100"/>
            </a:lvl4pPr>
            <a:lvl5pPr marL="1828754" indent="0">
              <a:buNone/>
              <a:defRPr sz="1100"/>
            </a:lvl5pPr>
            <a:lvl6pPr marL="2285943" indent="0">
              <a:buNone/>
              <a:defRPr sz="1100"/>
            </a:lvl6pPr>
            <a:lvl7pPr marL="2743131" indent="0">
              <a:buNone/>
              <a:defRPr sz="1100"/>
            </a:lvl7pPr>
            <a:lvl8pPr marL="3200320" indent="0">
              <a:buNone/>
              <a:defRPr sz="1100"/>
            </a:lvl8pPr>
            <a:lvl9pPr marL="3657509" indent="0">
              <a:buNone/>
              <a:defRPr sz="11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0DC57-0C63-4A35-8054-E069BA7D8AE0}" type="datetimeFigureOut">
              <a:rPr lang="th-TH" smtClean="0"/>
              <a:pPr/>
              <a:t>20/10/66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49985-FD55-4935-8C99-ADE323D6A18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49884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38" tIns="45719" rIns="91438" bIns="45719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351339"/>
          </a:xfrm>
          <a:prstGeom prst="rect">
            <a:avLst/>
          </a:prstGeom>
        </p:spPr>
        <p:txBody>
          <a:bodyPr vert="horz" lIns="91438" tIns="45719" rIns="91438" bIns="45719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0DC57-0C63-4A35-8054-E069BA7D8AE0}" type="datetimeFigureOut">
              <a:rPr lang="th-TH" smtClean="0"/>
              <a:pPr/>
              <a:t>20/10/66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9985-FD55-4935-8C99-ADE323D6A18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4782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377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ounded Rectangle 1">
            <a:extLst>
              <a:ext uri="{FF2B5EF4-FFF2-40B4-BE49-F238E27FC236}">
                <a16:creationId xmlns:a16="http://schemas.microsoft.com/office/drawing/2014/main" id="{A72411AA-E884-7F4C-4374-C957101D248B}"/>
              </a:ext>
            </a:extLst>
          </p:cNvPr>
          <p:cNvSpPr/>
          <p:nvPr/>
        </p:nvSpPr>
        <p:spPr>
          <a:xfrm>
            <a:off x="2080992" y="1819859"/>
            <a:ext cx="2236415" cy="4136517"/>
          </a:xfrm>
          <a:prstGeom prst="roundRect">
            <a:avLst>
              <a:gd name="adj" fmla="val 6084"/>
            </a:avLst>
          </a:prstGeom>
          <a:solidFill>
            <a:sysClr val="window" lastClr="FFFFFF"/>
          </a:solidFill>
          <a:ln w="25400" cap="flat" cmpd="sng" algn="ctr">
            <a:solidFill>
              <a:srgbClr val="0680C3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h-TH" altLang="ko-KR" sz="2700" kern="0" dirty="0">
              <a:solidFill>
                <a:srgbClr val="002060"/>
              </a:solidFill>
              <a:latin typeface="Arial"/>
              <a:ea typeface="맑은 고딕" panose="020B0503020000020004" pitchFamily="34" charset="-127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h-TH" altLang="ko-KR" sz="2700" kern="0" dirty="0">
              <a:solidFill>
                <a:srgbClr val="002060"/>
              </a:solidFill>
              <a:latin typeface="Arial"/>
              <a:ea typeface="맑은 고딕" panose="020B0503020000020004" pitchFamily="34" charset="-127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h-TH" altLang="ko-KR" sz="2700" kern="0" dirty="0">
              <a:solidFill>
                <a:srgbClr val="002060"/>
              </a:solidFill>
              <a:latin typeface="Arial"/>
              <a:ea typeface="맑은 고딕" panose="020B0503020000020004" pitchFamily="34" charset="-127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h-TH" altLang="ko-KR" sz="2700" kern="0" dirty="0">
              <a:solidFill>
                <a:srgbClr val="002060"/>
              </a:solidFill>
              <a:latin typeface="Arial"/>
              <a:ea typeface="맑은 고딕" panose="020B0503020000020004" pitchFamily="34" charset="-127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h-TH" altLang="ko-KR" sz="2700" kern="0" dirty="0">
              <a:solidFill>
                <a:srgbClr val="002060"/>
              </a:solidFill>
              <a:latin typeface="Arial"/>
              <a:ea typeface="맑은 고딕" panose="020B0503020000020004" pitchFamily="34" charset="-127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altLang="ko-KR" sz="2700" kern="0" dirty="0">
                <a:solidFill>
                  <a:srgbClr val="002060"/>
                </a:solidFill>
                <a:latin typeface="Arial"/>
                <a:ea typeface="맑은 고딕" panose="020B0503020000020004" pitchFamily="34" charset="-127"/>
              </a:rPr>
              <a:t>หากมี</a:t>
            </a:r>
            <a:r>
              <a:rPr kumimoji="0" lang="th-TH" altLang="ko-KR" sz="27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맑은 고딕" panose="020B0503020000020004" pitchFamily="34" charset="-127"/>
                <a:cs typeface="+mn-cs"/>
              </a:rPr>
              <a:t>โครงการ</a:t>
            </a:r>
            <a:br>
              <a:rPr kumimoji="0" lang="th-TH" altLang="ko-KR" sz="27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맑은 고딕" panose="020B0503020000020004" pitchFamily="34" charset="-127"/>
                <a:cs typeface="+mn-cs"/>
              </a:rPr>
            </a:br>
            <a:r>
              <a:rPr kumimoji="0" lang="th-TH" altLang="ko-KR" sz="27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맑은 고딕" panose="020B0503020000020004" pitchFamily="34" charset="-127"/>
                <a:cs typeface="+mn-cs"/>
              </a:rPr>
              <a:t>ให้เพิ่มงบประมาณ</a:t>
            </a:r>
            <a:br>
              <a:rPr kumimoji="0" lang="th-TH" altLang="ko-KR" sz="27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맑은 고딕" panose="020B0503020000020004" pitchFamily="34" charset="-127"/>
                <a:cs typeface="+mn-cs"/>
              </a:rPr>
            </a:br>
            <a:r>
              <a:rPr kumimoji="0" lang="th-TH" altLang="ko-KR" sz="27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맑은 고딕" panose="020B0503020000020004" pitchFamily="34" charset="-127"/>
                <a:cs typeface="+mn-cs"/>
              </a:rPr>
              <a:t>การผลิตสื่อในโครงการ</a:t>
            </a:r>
            <a:r>
              <a:rPr lang="th-TH" altLang="ko-KR" sz="2700" kern="0" dirty="0">
                <a:solidFill>
                  <a:srgbClr val="002060"/>
                </a:solidFill>
                <a:latin typeface="Arial"/>
                <a:ea typeface="맑은 고딕" panose="020B0503020000020004" pitchFamily="34" charset="-127"/>
              </a:rPr>
              <a:t>และจัดทำจัดซื้อ จัดจ้างตามระเบียบงานพัสดุ</a:t>
            </a:r>
            <a:r>
              <a:rPr kumimoji="0" lang="th-TH" altLang="ko-KR" sz="27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맑은 고딕" panose="020B0503020000020004" pitchFamily="34" charset="-127"/>
                <a:cs typeface="+mn-cs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ko-KR" sz="27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맑은 고딕" panose="020B0503020000020004" pitchFamily="34" charset="-127"/>
                <a:cs typeface="+mn-cs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altLang="ko-KR" sz="27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맑은 고딕" panose="020B0503020000020004" pitchFamily="34" charset="-127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h-TH" altLang="ko-KR" sz="2700" kern="0" dirty="0">
              <a:solidFill>
                <a:srgbClr val="002060"/>
              </a:solidFill>
              <a:latin typeface="Arial"/>
              <a:ea typeface="맑은 고딕" panose="020B0503020000020004" pitchFamily="34" charset="-127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altLang="ko-KR" sz="27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맑은 고딕" panose="020B0503020000020004" pitchFamily="34" charset="-127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h-TH" altLang="ko-KR" sz="2700" kern="0" dirty="0">
              <a:solidFill>
                <a:srgbClr val="002060"/>
              </a:solidFill>
              <a:latin typeface="Arial"/>
              <a:ea typeface="맑은 고딕" panose="020B0503020000020004" pitchFamily="34" charset="-127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altLang="ko-KR" sz="27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맑은 고딕" panose="020B0503020000020004" pitchFamily="34" charset="-127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altLang="ko-KR" sz="27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맑은 고딕" panose="020B0503020000020004" pitchFamily="34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44" name="Rounded Rectangle 8">
            <a:extLst>
              <a:ext uri="{FF2B5EF4-FFF2-40B4-BE49-F238E27FC236}">
                <a16:creationId xmlns:a16="http://schemas.microsoft.com/office/drawing/2014/main" id="{8608EA30-74CC-8FC7-A5D0-D2B6CA3B82A7}"/>
              </a:ext>
            </a:extLst>
          </p:cNvPr>
          <p:cNvSpPr/>
          <p:nvPr/>
        </p:nvSpPr>
        <p:spPr>
          <a:xfrm>
            <a:off x="2109041" y="1222234"/>
            <a:ext cx="2208366" cy="541534"/>
          </a:xfrm>
          <a:custGeom>
            <a:avLst/>
            <a:gdLst/>
            <a:ahLst/>
            <a:cxnLst/>
            <a:rect l="l" t="t" r="r" b="b"/>
            <a:pathLst>
              <a:path w="1800200" h="581397">
                <a:moveTo>
                  <a:pt x="109524" y="0"/>
                </a:moveTo>
                <a:lnTo>
                  <a:pt x="1690676" y="0"/>
                </a:lnTo>
                <a:cubicBezTo>
                  <a:pt x="1751164" y="0"/>
                  <a:pt x="1800200" y="49036"/>
                  <a:pt x="1800200" y="109524"/>
                </a:cubicBezTo>
                <a:lnTo>
                  <a:pt x="1800200" y="581397"/>
                </a:lnTo>
                <a:lnTo>
                  <a:pt x="0" y="581397"/>
                </a:lnTo>
                <a:lnTo>
                  <a:pt x="0" y="109524"/>
                </a:lnTo>
                <a:cubicBezTo>
                  <a:pt x="0" y="49036"/>
                  <a:pt x="49036" y="0"/>
                  <a:pt x="109524" y="0"/>
                </a:cubicBezTo>
                <a:close/>
              </a:path>
            </a:pathLst>
          </a:custGeom>
          <a:solidFill>
            <a:srgbClr val="0680C3"/>
          </a:solidFill>
          <a:ln w="25400" cap="flat" cmpd="sng" algn="ctr">
            <a:solidFill>
              <a:srgbClr val="0680C3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ko-KR" sz="27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맑은 고딕" panose="020B0503020000020004" pitchFamily="34" charset="-127"/>
                <a:cs typeface="+mn-cs"/>
              </a:rPr>
              <a:t>โครงการ </a:t>
            </a:r>
            <a:endParaRPr kumimoji="0" lang="ko-KR" altLang="en-US" sz="27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49" name="Rounded Rectangle 15">
            <a:extLst>
              <a:ext uri="{FF2B5EF4-FFF2-40B4-BE49-F238E27FC236}">
                <a16:creationId xmlns:a16="http://schemas.microsoft.com/office/drawing/2014/main" id="{BEFA226A-DC89-15F2-44F9-5F146A35C989}"/>
              </a:ext>
            </a:extLst>
          </p:cNvPr>
          <p:cNvSpPr/>
          <p:nvPr/>
        </p:nvSpPr>
        <p:spPr>
          <a:xfrm>
            <a:off x="5161956" y="1863394"/>
            <a:ext cx="2236415" cy="4044123"/>
          </a:xfrm>
          <a:prstGeom prst="roundRect">
            <a:avLst>
              <a:gd name="adj" fmla="val 6084"/>
            </a:avLst>
          </a:prstGeom>
          <a:solidFill>
            <a:sysClr val="window" lastClr="FFFFFF"/>
          </a:solidFill>
          <a:ln w="25400" cap="flat" cmpd="sng" algn="ctr">
            <a:solidFill>
              <a:srgbClr val="07A398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altLang="ko-KR" sz="27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맑은 고딕" panose="020B0503020000020004" pitchFamily="34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ko-KR" sz="2700" b="0" i="0" u="none" strike="noStrike" kern="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rial"/>
                <a:ea typeface="맑은 고딕" panose="020B0503020000020004" pitchFamily="34" charset="-127"/>
                <a:cs typeface="+mn-cs"/>
              </a:rPr>
              <a:t>กรณีไม่ได้จัดทำโครงการให้ทำแผนปฏิบัติการ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ko-KR" sz="2700" b="0" i="0" u="none" strike="noStrike" kern="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rial"/>
                <a:ea typeface="맑은 고딕" panose="020B0503020000020004" pitchFamily="34" charset="-127"/>
                <a:cs typeface="+mn-cs"/>
              </a:rPr>
              <a:t>(</a:t>
            </a:r>
            <a:r>
              <a:rPr kumimoji="0" lang="en-US" altLang="ko-KR" sz="2700" b="0" i="0" u="none" strike="noStrike" kern="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rial"/>
                <a:ea typeface="맑은 고딕" panose="020B0503020000020004" pitchFamily="34" charset="-127"/>
                <a:cs typeface="+mn-cs"/>
              </a:rPr>
              <a:t>Action Plan</a:t>
            </a:r>
            <a:r>
              <a:rPr kumimoji="0" lang="th-TH" altLang="ko-KR" sz="2700" b="0" i="0" u="none" strike="noStrike" kern="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rial"/>
                <a:ea typeface="맑은 고딕" panose="020B0503020000020004" pitchFamily="34" charset="-127"/>
                <a:cs typeface="+mn-cs"/>
              </a:rPr>
              <a:t>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ko-KR" sz="2700" b="0" i="0" u="none" strike="noStrike" kern="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rial"/>
                <a:ea typeface="맑은 고딕" panose="020B0503020000020004" pitchFamily="34" charset="-127"/>
                <a:cs typeface="+mn-cs"/>
              </a:rPr>
              <a:t>ตามแบบฟอร์ม</a:t>
            </a:r>
            <a:br>
              <a:rPr kumimoji="0" lang="th-TH" altLang="ko-KR" sz="2700" b="0" i="0" u="none" strike="noStrike" kern="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rial"/>
                <a:ea typeface="맑은 고딕" panose="020B0503020000020004" pitchFamily="34" charset="-127"/>
                <a:cs typeface="+mn-cs"/>
              </a:rPr>
            </a:br>
            <a:r>
              <a:rPr kumimoji="0" lang="th-TH" altLang="ko-KR" sz="2700" b="0" i="0" u="none" strike="noStrike" kern="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rial"/>
                <a:ea typeface="맑은 고딕" panose="020B0503020000020004" pitchFamily="34" charset="-127"/>
                <a:cs typeface="+mn-cs"/>
              </a:rPr>
              <a:t>งานพัสดุ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h-TH" altLang="ko-KR" sz="2700" kern="0" dirty="0">
              <a:solidFill>
                <a:schemeClr val="accent5"/>
              </a:solidFill>
              <a:latin typeface="Arial"/>
              <a:ea typeface="맑은 고딕" panose="020B0503020000020004" pitchFamily="34" charset="-127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altLang="ko-KR" sz="2700" b="0" i="0" u="none" strike="noStrike" kern="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Arial"/>
              <a:ea typeface="맑은 고딕" panose="020B0503020000020004" pitchFamily="34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h-TH" altLang="ko-KR" sz="2700" kern="0" dirty="0">
              <a:solidFill>
                <a:srgbClr val="0070C0"/>
              </a:solidFill>
              <a:latin typeface="Arial"/>
              <a:ea typeface="맑은 고딕" panose="020B0503020000020004" pitchFamily="34" charset="-127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altLang="ko-KR" sz="27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50" name="Rounded Rectangle 8">
            <a:extLst>
              <a:ext uri="{FF2B5EF4-FFF2-40B4-BE49-F238E27FC236}">
                <a16:creationId xmlns:a16="http://schemas.microsoft.com/office/drawing/2014/main" id="{9F9177F0-13E8-C23C-6191-54771C4388FA}"/>
              </a:ext>
            </a:extLst>
          </p:cNvPr>
          <p:cNvSpPr/>
          <p:nvPr/>
        </p:nvSpPr>
        <p:spPr>
          <a:xfrm>
            <a:off x="5161956" y="1278326"/>
            <a:ext cx="2236415" cy="541533"/>
          </a:xfrm>
          <a:custGeom>
            <a:avLst/>
            <a:gdLst/>
            <a:ahLst/>
            <a:cxnLst/>
            <a:rect l="l" t="t" r="r" b="b"/>
            <a:pathLst>
              <a:path w="1800200" h="581397">
                <a:moveTo>
                  <a:pt x="109524" y="0"/>
                </a:moveTo>
                <a:lnTo>
                  <a:pt x="1690676" y="0"/>
                </a:lnTo>
                <a:cubicBezTo>
                  <a:pt x="1751164" y="0"/>
                  <a:pt x="1800200" y="49036"/>
                  <a:pt x="1800200" y="109524"/>
                </a:cubicBezTo>
                <a:lnTo>
                  <a:pt x="1800200" y="581397"/>
                </a:lnTo>
                <a:lnTo>
                  <a:pt x="0" y="581397"/>
                </a:lnTo>
                <a:lnTo>
                  <a:pt x="0" y="109524"/>
                </a:lnTo>
                <a:cubicBezTo>
                  <a:pt x="0" y="49036"/>
                  <a:pt x="49036" y="0"/>
                  <a:pt x="109524" y="0"/>
                </a:cubicBezTo>
                <a:close/>
              </a:path>
            </a:pathLst>
          </a:custGeom>
          <a:solidFill>
            <a:srgbClr val="07A398"/>
          </a:solidFill>
          <a:ln w="25400" cap="flat" cmpd="sng" algn="ctr">
            <a:solidFill>
              <a:srgbClr val="07A398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ko-KR" sz="27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맑은 고딕" panose="020B0503020000020004" pitchFamily="34" charset="-127"/>
                <a:cs typeface="+mn-cs"/>
              </a:rPr>
              <a:t>แผนปฏิบัติการ </a:t>
            </a:r>
            <a:endParaRPr kumimoji="0" lang="ko-KR" altLang="en-US" sz="27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55" name="Rounded Rectangle 24">
            <a:extLst>
              <a:ext uri="{FF2B5EF4-FFF2-40B4-BE49-F238E27FC236}">
                <a16:creationId xmlns:a16="http://schemas.microsoft.com/office/drawing/2014/main" id="{A9C97873-167A-D922-90ED-FD89B5726729}"/>
              </a:ext>
            </a:extLst>
          </p:cNvPr>
          <p:cNvSpPr/>
          <p:nvPr/>
        </p:nvSpPr>
        <p:spPr>
          <a:xfrm>
            <a:off x="8031990" y="1819859"/>
            <a:ext cx="2236415" cy="4193323"/>
          </a:xfrm>
          <a:prstGeom prst="roundRect">
            <a:avLst>
              <a:gd name="adj" fmla="val 6084"/>
            </a:avLst>
          </a:prstGeom>
          <a:solidFill>
            <a:sysClr val="window" lastClr="FFFFFF"/>
          </a:solidFill>
          <a:ln w="25400" cap="flat" cmpd="sng" algn="ctr">
            <a:solidFill>
              <a:srgbClr val="90C22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ko-KR" sz="27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맑은 고딕" panose="020B0503020000020004" pitchFamily="34" charset="-127"/>
                <a:cs typeface="+mn-cs"/>
              </a:rPr>
              <a:t>การเข้าร่วมนำเสนอผลงาน แนบหนังสือเชิญ/หนังสือราชการที่เกี่ยวข้อง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h-TH" altLang="ko-KR" sz="2700" kern="0" dirty="0">
              <a:solidFill>
                <a:srgbClr val="002060"/>
              </a:solidFill>
              <a:latin typeface="Arial"/>
              <a:ea typeface="맑은 고딕" panose="020B0503020000020004" pitchFamily="34" charset="-127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h-TH" altLang="ko-KR" sz="2700" kern="0" dirty="0">
              <a:solidFill>
                <a:srgbClr val="002060"/>
              </a:solidFill>
              <a:latin typeface="Arial"/>
              <a:ea typeface="맑은 고딕" panose="020B0503020000020004" pitchFamily="34" charset="-127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h-TH" altLang="ko-KR" sz="2700" kern="0" dirty="0">
              <a:solidFill>
                <a:srgbClr val="002060"/>
              </a:solidFill>
              <a:latin typeface="Arial"/>
              <a:ea typeface="맑은 고딕" panose="020B0503020000020004" pitchFamily="34" charset="-127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altLang="ko-KR" sz="27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맑은 고딕" panose="020B0503020000020004" pitchFamily="34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h-TH" altLang="ko-KR" sz="2700" kern="0" dirty="0">
              <a:solidFill>
                <a:srgbClr val="002060"/>
              </a:solidFill>
              <a:latin typeface="Arial"/>
              <a:ea typeface="맑은 고딕" panose="020B0503020000020004" pitchFamily="34" charset="-127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ko-KR" sz="27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맑은 고딕" panose="020B0503020000020004" pitchFamily="34" charset="-127"/>
                <a:cs typeface="+mn-cs"/>
              </a:rPr>
              <a:t> </a:t>
            </a:r>
            <a:endParaRPr kumimoji="0" lang="ko-KR" altLang="en-US" sz="27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56" name="Rounded Rectangle 8">
            <a:extLst>
              <a:ext uri="{FF2B5EF4-FFF2-40B4-BE49-F238E27FC236}">
                <a16:creationId xmlns:a16="http://schemas.microsoft.com/office/drawing/2014/main" id="{6831459E-0AB4-7E16-E7F6-697AB2A0428C}"/>
              </a:ext>
            </a:extLst>
          </p:cNvPr>
          <p:cNvSpPr/>
          <p:nvPr/>
        </p:nvSpPr>
        <p:spPr>
          <a:xfrm>
            <a:off x="8031991" y="1261011"/>
            <a:ext cx="2236415" cy="509989"/>
          </a:xfrm>
          <a:custGeom>
            <a:avLst/>
            <a:gdLst/>
            <a:ahLst/>
            <a:cxnLst/>
            <a:rect l="l" t="t" r="r" b="b"/>
            <a:pathLst>
              <a:path w="1800200" h="581397">
                <a:moveTo>
                  <a:pt x="109524" y="0"/>
                </a:moveTo>
                <a:lnTo>
                  <a:pt x="1690676" y="0"/>
                </a:lnTo>
                <a:cubicBezTo>
                  <a:pt x="1751164" y="0"/>
                  <a:pt x="1800200" y="49036"/>
                  <a:pt x="1800200" y="109524"/>
                </a:cubicBezTo>
                <a:lnTo>
                  <a:pt x="1800200" y="581397"/>
                </a:lnTo>
                <a:lnTo>
                  <a:pt x="0" y="581397"/>
                </a:lnTo>
                <a:lnTo>
                  <a:pt x="0" y="109524"/>
                </a:lnTo>
                <a:cubicBezTo>
                  <a:pt x="0" y="49036"/>
                  <a:pt x="49036" y="0"/>
                  <a:pt x="109524" y="0"/>
                </a:cubicBezTo>
                <a:close/>
              </a:path>
            </a:pathLst>
          </a:custGeom>
          <a:solidFill>
            <a:srgbClr val="90C221"/>
          </a:solidFill>
          <a:ln w="25400" cap="flat" cmpd="sng" algn="ctr">
            <a:solidFill>
              <a:srgbClr val="90C22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ko-KR" sz="27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맑은 고딕" panose="020B0503020000020004" pitchFamily="34" charset="-127"/>
                <a:cs typeface="+mn-cs"/>
              </a:rPr>
              <a:t>นำเสนอผลงาน </a:t>
            </a:r>
            <a:endParaRPr kumimoji="0" lang="ko-KR" altLang="en-US" sz="27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74" name="กล่องข้อความ 73">
            <a:extLst>
              <a:ext uri="{FF2B5EF4-FFF2-40B4-BE49-F238E27FC236}">
                <a16:creationId xmlns:a16="http://schemas.microsoft.com/office/drawing/2014/main" id="{B8B074FC-2355-E8BB-7266-C2A80991FD3E}"/>
              </a:ext>
            </a:extLst>
          </p:cNvPr>
          <p:cNvSpPr txBox="1"/>
          <p:nvPr/>
        </p:nvSpPr>
        <p:spPr>
          <a:xfrm>
            <a:off x="-8228" y="-23345"/>
            <a:ext cx="12191999" cy="523220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แนวทางการจัดจ้างผลิตสื่อ ศูนย์สุขภาพจิตที่ 7 ปีงบประมาณ 2566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2F7BC53-698E-BB13-95F3-C3B4D9E1580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95582" y="369294"/>
            <a:ext cx="858916" cy="114040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CD3A5A6-24D1-738E-B0EE-377A4390041F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22784" y="312931"/>
            <a:ext cx="858302" cy="113959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F9909CF-9E3E-C2F3-6A9A-563F85EF4277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657286" y="251461"/>
            <a:ext cx="918249" cy="1219188"/>
          </a:xfrm>
          <a:prstGeom prst="rect">
            <a:avLst/>
          </a:prstGeom>
        </p:spPr>
      </p:pic>
      <p:sp>
        <p:nvSpPr>
          <p:cNvPr id="3" name="กล่องข้อความ 2">
            <a:extLst>
              <a:ext uri="{FF2B5EF4-FFF2-40B4-BE49-F238E27FC236}">
                <a16:creationId xmlns:a16="http://schemas.microsoft.com/office/drawing/2014/main" id="{ADC25148-6F98-CBA8-B6E7-54461D54430F}"/>
              </a:ext>
            </a:extLst>
          </p:cNvPr>
          <p:cNvSpPr txBox="1"/>
          <p:nvPr/>
        </p:nvSpPr>
        <p:spPr>
          <a:xfrm>
            <a:off x="4937760" y="6384898"/>
            <a:ext cx="4317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>
                <a:highlight>
                  <a:srgbClr val="FFFF00"/>
                </a:highlight>
              </a:rPr>
              <a:t>**แนบสื่อที่ออกแบบประกอบการขออนุมัติทุกกรณี******</a:t>
            </a: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51024251"/>
      </p:ext>
    </p:extLst>
  </p:cSld>
  <p:clrMapOvr>
    <a:masterClrMapping/>
  </p:clrMapOvr>
</p:sld>
</file>

<file path=ppt/theme/theme1.xml><?xml version="1.0" encoding="utf-8"?>
<a:theme xmlns:a="http://schemas.openxmlformats.org/drawingml/2006/main" name="1_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88</Words>
  <Application>Microsoft Office PowerPoint</Application>
  <PresentationFormat>แบบจอกว้าง</PresentationFormat>
  <Paragraphs>30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TH SarabunPSK</vt:lpstr>
      <vt:lpstr>1_ธีมของ Office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Anchalee Aeamsee</dc:creator>
  <cp:lastModifiedBy>Anchalee Aeamsee</cp:lastModifiedBy>
  <cp:revision>1</cp:revision>
  <dcterms:created xsi:type="dcterms:W3CDTF">2023-10-20T04:21:05Z</dcterms:created>
  <dcterms:modified xsi:type="dcterms:W3CDTF">2023-10-20T04:47:16Z</dcterms:modified>
</cp:coreProperties>
</file>