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84" r:id="rId1"/>
  </p:sldMasterIdLst>
  <p:sldIdLst>
    <p:sldId id="256" r:id="rId2"/>
  </p:sldIdLst>
  <p:sldSz cx="6858000" cy="9906000" type="A4"/>
  <p:notesSz cx="6858000" cy="91440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Calibri Light" panose="020F0302020204030204" pitchFamily="34" charset="0"/>
      <p:regular r:id="rId7"/>
      <p:italic r:id="rId8"/>
    </p:embeddedFont>
    <p:embeddedFont>
      <p:font typeface="DSN PreeCha" panose="00000400000000000000" pitchFamily="2" charset="-34"/>
      <p:regular r:id="rId9"/>
    </p:embeddedFont>
    <p:embeddedFont>
      <p:font typeface="Kanit" panose="00000500000000000000" pitchFamily="2" charset="-34"/>
      <p:regular r:id="rId10"/>
      <p:bold r:id="rId11"/>
      <p:italic r:id="rId12"/>
      <p:boldItalic r:id="rId13"/>
    </p:embeddedFont>
    <p:embeddedFont>
      <p:font typeface="TH Sarabun New" panose="020B0500040200020003" pitchFamily="34" charset="-34"/>
      <p:regular r:id="rId14"/>
      <p:bold r:id="rId15"/>
      <p:italic r:id="rId16"/>
      <p:boldItalic r:id="rId17"/>
    </p:embeddedFont>
    <p:embeddedFont>
      <p:font typeface="TH SarabunPSK" panose="020B0500040200020003" pitchFamily="34" charset="-34"/>
      <p:regular r:id="rId18"/>
      <p:bold r:id="rId19"/>
      <p:italic r:id="rId20"/>
      <p:boldItalic r:id="rId21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72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5F9B"/>
    <a:srgbClr val="066098"/>
    <a:srgbClr val="EF4126"/>
    <a:srgbClr val="FEF6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041" autoAdjust="0"/>
    <p:restoredTop sz="94660"/>
  </p:normalViewPr>
  <p:slideViewPr>
    <p:cSldViewPr snapToGrid="0" showGuides="1">
      <p:cViewPr>
        <p:scale>
          <a:sx n="50" d="100"/>
          <a:sy n="50" d="100"/>
        </p:scale>
        <p:origin x="3042" y="378"/>
      </p:cViewPr>
      <p:guideLst>
        <p:guide orient="horz" pos="3072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font" Target="fonts/font11.fntdata"/><Relationship Id="rId18" Type="http://schemas.openxmlformats.org/officeDocument/2006/relationships/font" Target="fonts/font16.fntdata"/><Relationship Id="rId3" Type="http://schemas.openxmlformats.org/officeDocument/2006/relationships/font" Target="fonts/font1.fntdata"/><Relationship Id="rId21" Type="http://schemas.openxmlformats.org/officeDocument/2006/relationships/font" Target="fonts/font19.fntdata"/><Relationship Id="rId7" Type="http://schemas.openxmlformats.org/officeDocument/2006/relationships/font" Target="fonts/font5.fntdata"/><Relationship Id="rId12" Type="http://schemas.openxmlformats.org/officeDocument/2006/relationships/font" Target="fonts/font10.fntdata"/><Relationship Id="rId17" Type="http://schemas.openxmlformats.org/officeDocument/2006/relationships/font" Target="fonts/font15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4.fntdata"/><Relationship Id="rId20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font" Target="fonts/font9.fntdata"/><Relationship Id="rId24" Type="http://schemas.openxmlformats.org/officeDocument/2006/relationships/theme" Target="theme/theme1.xml"/><Relationship Id="rId5" Type="http://schemas.openxmlformats.org/officeDocument/2006/relationships/font" Target="fonts/font3.fntdata"/><Relationship Id="rId15" Type="http://schemas.openxmlformats.org/officeDocument/2006/relationships/font" Target="fonts/font13.fntdata"/><Relationship Id="rId23" Type="http://schemas.openxmlformats.org/officeDocument/2006/relationships/viewProps" Target="viewProps.xml"/><Relationship Id="rId10" Type="http://schemas.openxmlformats.org/officeDocument/2006/relationships/font" Target="fonts/font8.fntdata"/><Relationship Id="rId19" Type="http://schemas.openxmlformats.org/officeDocument/2006/relationships/font" Target="fonts/font17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font" Target="fonts/font12.fntdata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A649-8ABB-446B-8ACF-041F4AA3CE06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AE4A9-B75B-46CA-97D7-9DB09AFF14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019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A649-8ABB-446B-8ACF-041F4AA3CE06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AE4A9-B75B-46CA-97D7-9DB09AFF14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086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A649-8ABB-446B-8ACF-041F4AA3CE06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AE4A9-B75B-46CA-97D7-9DB09AFF14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781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A649-8ABB-446B-8ACF-041F4AA3CE06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AE4A9-B75B-46CA-97D7-9DB09AFF14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000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A649-8ABB-446B-8ACF-041F4AA3CE06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AE4A9-B75B-46CA-97D7-9DB09AFF14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433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A649-8ABB-446B-8ACF-041F4AA3CE06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AE4A9-B75B-46CA-97D7-9DB09AFF14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315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A649-8ABB-446B-8ACF-041F4AA3CE06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AE4A9-B75B-46CA-97D7-9DB09AFF14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332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A649-8ABB-446B-8ACF-041F4AA3CE06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AE4A9-B75B-46CA-97D7-9DB09AFF14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51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A649-8ABB-446B-8ACF-041F4AA3CE06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AE4A9-B75B-46CA-97D7-9DB09AFF14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445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A649-8ABB-446B-8ACF-041F4AA3CE06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AE4A9-B75B-46CA-97D7-9DB09AFF14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552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9A649-8ABB-446B-8ACF-041F4AA3CE06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AE4A9-B75B-46CA-97D7-9DB09AFF14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13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59A649-8ABB-446B-8ACF-041F4AA3CE06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AE4A9-B75B-46CA-97D7-9DB09AFF14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769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D3645B3D-69B4-4808-B508-D995D1DB30E8}"/>
              </a:ext>
            </a:extLst>
          </p:cNvPr>
          <p:cNvSpPr txBox="1"/>
          <p:nvPr/>
        </p:nvSpPr>
        <p:spPr>
          <a:xfrm>
            <a:off x="182573" y="183338"/>
            <a:ext cx="3201977" cy="892552"/>
          </a:xfrm>
          <a:prstGeom prst="rect">
            <a:avLst/>
          </a:prstGeom>
          <a:solidFill>
            <a:srgbClr val="066098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200" dirty="0">
                <a:solidFill>
                  <a:schemeClr val="bg1"/>
                </a:solidFill>
                <a:latin typeface="DSN PreeCha" panose="00000400000000000000" pitchFamily="2" charset="-34"/>
                <a:cs typeface="DSN PreeCha" panose="00000400000000000000" pitchFamily="2" charset="-34"/>
              </a:rPr>
              <a:t>ศูนย์สุขภาพจิตที่ </a:t>
            </a:r>
            <a:r>
              <a:rPr lang="en-US" sz="3200" dirty="0">
                <a:solidFill>
                  <a:schemeClr val="bg1"/>
                </a:solidFill>
                <a:latin typeface="DSN PreeCha" panose="00000400000000000000" pitchFamily="2" charset="-34"/>
                <a:cs typeface="DSN PreeCha" panose="00000400000000000000" pitchFamily="2" charset="-34"/>
              </a:rPr>
              <a:t>7</a:t>
            </a:r>
          </a:p>
          <a:p>
            <a:pPr algn="ctr"/>
            <a:r>
              <a:rPr lang="th-TH" sz="2000" dirty="0">
                <a:solidFill>
                  <a:schemeClr val="bg1"/>
                </a:solidFill>
                <a:latin typeface="DSN PreeCha" panose="00000400000000000000" pitchFamily="2" charset="-34"/>
                <a:cs typeface="DSN PreeCha" panose="00000400000000000000" pitchFamily="2" charset="-34"/>
              </a:rPr>
              <a:t>กรมสุขภาพจิต กระทรวงสาธารณสุข</a:t>
            </a:r>
            <a:endParaRPr lang="en-US" sz="3200" dirty="0">
              <a:solidFill>
                <a:schemeClr val="bg1"/>
              </a:solidFill>
              <a:latin typeface="DSN PreeCha" panose="00000400000000000000" pitchFamily="2" charset="-34"/>
              <a:cs typeface="DSN PreeCha" panose="00000400000000000000" pitchFamily="2" charset="-34"/>
            </a:endParaRPr>
          </a:p>
        </p:txBody>
      </p:sp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0E00FB8D-5DE6-4C91-A8B3-E077AF4347CE}"/>
              </a:ext>
            </a:extLst>
          </p:cNvPr>
          <p:cNvSpPr txBox="1"/>
          <p:nvPr/>
        </p:nvSpPr>
        <p:spPr>
          <a:xfrm>
            <a:off x="3473450" y="106445"/>
            <a:ext cx="32019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th-TH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วันที่ 27 มีนาคม 2561</a:t>
            </a:r>
          </a:p>
          <a:p>
            <a:pPr algn="thaiDist"/>
            <a:r>
              <a:rPr lang="th-TH" dirty="0">
                <a:solidFill>
                  <a:schemeClr val="tx1">
                    <a:lumMod val="75000"/>
                    <a:lumOff val="25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ณ สถาบันสุขภาพจิตและวัยรุ่น</a:t>
            </a:r>
          </a:p>
          <a:p>
            <a:pPr algn="thaiDist"/>
            <a:r>
              <a:rPr lang="th-TH" dirty="0">
                <a:solidFill>
                  <a:schemeClr val="tx1">
                    <a:lumMod val="75000"/>
                    <a:lumOff val="25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ภาคตะวันออกเฉียงเหนือ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7" name="Picture 2" descr="http://mhc7.go.th/wp-content/uploads/2016/09/logo.png">
            <a:extLst>
              <a:ext uri="{FF2B5EF4-FFF2-40B4-BE49-F238E27FC236}">
                <a16:creationId xmlns:a16="http://schemas.microsoft.com/office/drawing/2014/main" id="{D354AF43-0010-456E-BDFD-F2CA5D0508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3575" y="130879"/>
            <a:ext cx="1057275" cy="1022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ตัวเชื่อมต่อตรง 8">
            <a:extLst>
              <a:ext uri="{FF2B5EF4-FFF2-40B4-BE49-F238E27FC236}">
                <a16:creationId xmlns:a16="http://schemas.microsoft.com/office/drawing/2014/main" id="{6EBB5DAD-ABEE-4A27-85C0-95C329B20561}"/>
              </a:ext>
            </a:extLst>
          </p:cNvPr>
          <p:cNvCxnSpPr>
            <a:cxnSpLocks/>
          </p:cNvCxnSpPr>
          <p:nvPr/>
        </p:nvCxnSpPr>
        <p:spPr>
          <a:xfrm>
            <a:off x="3473450" y="1084831"/>
            <a:ext cx="218851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1" name="Picture 8">
            <a:extLst>
              <a:ext uri="{FF2B5EF4-FFF2-40B4-BE49-F238E27FC236}">
                <a16:creationId xmlns:a16="http://schemas.microsoft.com/office/drawing/2014/main" id="{E33E9058-0479-4921-97D0-58B0C178849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3409" b="5630"/>
          <a:stretch/>
        </p:blipFill>
        <p:spPr>
          <a:xfrm>
            <a:off x="2299729" y="1546408"/>
            <a:ext cx="4375698" cy="1599563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12" name="Picture 9">
            <a:extLst>
              <a:ext uri="{FF2B5EF4-FFF2-40B4-BE49-F238E27FC236}">
                <a16:creationId xmlns:a16="http://schemas.microsoft.com/office/drawing/2014/main" id="{491F4F7F-7915-4DDB-8D70-9A4BC88DE4D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940" r="32201" b="2487"/>
          <a:stretch/>
        </p:blipFill>
        <p:spPr>
          <a:xfrm>
            <a:off x="167207" y="4654627"/>
            <a:ext cx="2029834" cy="2333784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13" name="Picture 10">
            <a:extLst>
              <a:ext uri="{FF2B5EF4-FFF2-40B4-BE49-F238E27FC236}">
                <a16:creationId xmlns:a16="http://schemas.microsoft.com/office/drawing/2014/main" id="{79334C84-8E44-4F4D-8040-1A8792CA65E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2550" b="3005"/>
          <a:stretch/>
        </p:blipFill>
        <p:spPr>
          <a:xfrm>
            <a:off x="182573" y="2884210"/>
            <a:ext cx="2014468" cy="1681894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14" name="Picture 11">
            <a:extLst>
              <a:ext uri="{FF2B5EF4-FFF2-40B4-BE49-F238E27FC236}">
                <a16:creationId xmlns:a16="http://schemas.microsoft.com/office/drawing/2014/main" id="{0E4DC635-DC1A-47DC-98D2-3FD5C891F19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8472" b="17793"/>
          <a:stretch/>
        </p:blipFill>
        <p:spPr>
          <a:xfrm>
            <a:off x="182573" y="1237581"/>
            <a:ext cx="2033576" cy="1558108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16" name="Picture 13">
            <a:extLst>
              <a:ext uri="{FF2B5EF4-FFF2-40B4-BE49-F238E27FC236}">
                <a16:creationId xmlns:a16="http://schemas.microsoft.com/office/drawing/2014/main" id="{2D158B1B-1DBE-4A8A-A22A-A42DC8F4CD4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21832"/>
          <a:stretch/>
        </p:blipFill>
        <p:spPr>
          <a:xfrm>
            <a:off x="2301980" y="3224967"/>
            <a:ext cx="4389198" cy="2287288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24" name="กล่องข้อความ 23">
            <a:extLst>
              <a:ext uri="{FF2B5EF4-FFF2-40B4-BE49-F238E27FC236}">
                <a16:creationId xmlns:a16="http://schemas.microsoft.com/office/drawing/2014/main" id="{65BE81DB-FC16-4BC3-8478-FEED5DB58677}"/>
              </a:ext>
            </a:extLst>
          </p:cNvPr>
          <p:cNvSpPr txBox="1"/>
          <p:nvPr/>
        </p:nvSpPr>
        <p:spPr>
          <a:xfrm>
            <a:off x="2296953" y="1237581"/>
            <a:ext cx="4378473" cy="307777"/>
          </a:xfrm>
          <a:prstGeom prst="rect">
            <a:avLst/>
          </a:prstGeom>
          <a:solidFill>
            <a:srgbClr val="EF4126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โครงการประชุมเชิงปฏิบัติการสร้างเสริมสุขภาพจิตเด็กวัยเรียน เขตสุขภาพที่ 7</a:t>
            </a:r>
            <a:endParaRPr 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5" name="Picture 19">
            <a:extLst>
              <a:ext uri="{FF2B5EF4-FFF2-40B4-BE49-F238E27FC236}">
                <a16:creationId xmlns:a16="http://schemas.microsoft.com/office/drawing/2014/main" id="{7172FD89-3828-4F7F-9F79-E64CA0BFCAB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13249"/>
          <a:stretch/>
        </p:blipFill>
        <p:spPr>
          <a:xfrm>
            <a:off x="2296954" y="5600777"/>
            <a:ext cx="2399346" cy="1387634"/>
          </a:xfrm>
          <a:prstGeom prst="rect">
            <a:avLst/>
          </a:prstGeom>
        </p:spPr>
      </p:pic>
      <p:pic>
        <p:nvPicPr>
          <p:cNvPr id="26" name="Picture 24">
            <a:extLst>
              <a:ext uri="{FF2B5EF4-FFF2-40B4-BE49-F238E27FC236}">
                <a16:creationId xmlns:a16="http://schemas.microsoft.com/office/drawing/2014/main" id="{4CD61755-2296-4D96-AF3D-A203251CCAB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r="7656"/>
          <a:stretch/>
        </p:blipFill>
        <p:spPr>
          <a:xfrm>
            <a:off x="4796213" y="5629351"/>
            <a:ext cx="1894724" cy="1387634"/>
          </a:xfrm>
          <a:prstGeom prst="rect">
            <a:avLst/>
          </a:prstGeom>
        </p:spPr>
      </p:pic>
      <p:cxnSp>
        <p:nvCxnSpPr>
          <p:cNvPr id="27" name="ตัวเชื่อมต่อตรง 26">
            <a:extLst>
              <a:ext uri="{FF2B5EF4-FFF2-40B4-BE49-F238E27FC236}">
                <a16:creationId xmlns:a16="http://schemas.microsoft.com/office/drawing/2014/main" id="{9A73DE11-F410-4602-A5EF-148039F627D7}"/>
              </a:ext>
            </a:extLst>
          </p:cNvPr>
          <p:cNvCxnSpPr>
            <a:cxnSpLocks/>
          </p:cNvCxnSpPr>
          <p:nvPr/>
        </p:nvCxnSpPr>
        <p:spPr>
          <a:xfrm>
            <a:off x="167207" y="7079686"/>
            <a:ext cx="6492853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9" name="TextBox 7">
            <a:extLst>
              <a:ext uri="{FF2B5EF4-FFF2-40B4-BE49-F238E27FC236}">
                <a16:creationId xmlns:a16="http://schemas.microsoft.com/office/drawing/2014/main" id="{8CAFE55C-0F64-4F6E-A28E-60E95F5F82CA}"/>
              </a:ext>
            </a:extLst>
          </p:cNvPr>
          <p:cNvSpPr txBox="1"/>
          <p:nvPr/>
        </p:nvSpPr>
        <p:spPr>
          <a:xfrm>
            <a:off x="167207" y="7153132"/>
            <a:ext cx="474502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h-TH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ศูนย์สุขภาพจิตที่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 </a:t>
            </a:r>
            <a:r>
              <a:rPr lang="th-TH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7 ร่วมกับสถาบันสุขภาพจิตเด็กและวัยรุ่นภาคตะวันออกเฉียงเหนือ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 </a:t>
            </a:r>
            <a:r>
              <a:rPr lang="th-TH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จัดโครงการประชุมเชิงปฏิบัติการสร้างเสริมสุขภาพจิตเด็กวัยเรียน เขตสุขภาพที่ 7 ในวันที่ 20 กุมภาพันธ์ 2562 ณ โรงแรมโฆษะ 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 </a:t>
            </a:r>
            <a:r>
              <a:rPr lang="th-TH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จังหวัดขอนแก่น 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 </a:t>
            </a:r>
            <a:r>
              <a:rPr lang="th-TH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มีวัตถุประสงค์เพื่อให้เครือข่ายศึกษาธิการ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 </a:t>
            </a:r>
            <a:r>
              <a:rPr lang="th-TH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และสาธารณสุข</a:t>
            </a:r>
            <a:endParaRPr 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TH SarabunPSK" panose="020B0500040200020003" pitchFamily="34" charset="-34"/>
              <a:ea typeface="Malgun Gothic" panose="020B0503020000020004" pitchFamily="34" charset="-127"/>
              <a:cs typeface="TH SarabunPSK" panose="020B0500040200020003" pitchFamily="34" charset="-34"/>
            </a:endParaRPr>
          </a:p>
          <a:p>
            <a:pPr algn="just"/>
            <a:r>
              <a:rPr lang="th-TH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ได้ทบทวนองค์ความรู้ในการดูแลช่วยเหลือนักเรียน และวางแผนการบูรณาการร่วมกันในการเฝ้าระวังดูแลนักเรียนกลุ่มเสี่ยงปัญหาพฤติกรรม อารมณ์ และการเรียนรู้ให้ได้รับการช่วยเหลือจนดีขึ้น โดยมีกลุ่มเป้าหมายที่เข้าร่วม จำนวน 84 คน ประกอบด้วย ศึกษานิเทศก์ ครู บุคลากรสาธารณสุขจากสาธารณสุขจังหวัด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/</a:t>
            </a:r>
            <a:r>
              <a:rPr lang="th-TH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โรงพยาบาลศูนย์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/</a:t>
            </a:r>
            <a:r>
              <a:rPr lang="th-TH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โรงพยาบาลทั่วไป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/</a:t>
            </a:r>
            <a:r>
              <a:rPr lang="th-TH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โรงพยาบาลชุมชนจากจังหวัดขอนแก่น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 </a:t>
            </a:r>
            <a:r>
              <a:rPr lang="th-TH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anose="020B0500040200020003" pitchFamily="34" charset="-34"/>
                <a:ea typeface="Malgun Gothic" panose="020B0503020000020004" pitchFamily="34" charset="-127"/>
                <a:cs typeface="TH SarabunPSK" panose="020B0500040200020003" pitchFamily="34" charset="-34"/>
              </a:rPr>
              <a:t>และจังหวัดกาฬสินธุ์</a:t>
            </a:r>
            <a:endParaRPr 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TH SarabunPSK" panose="020B0500040200020003" pitchFamily="34" charset="-34"/>
              <a:ea typeface="Malgun Gothic" panose="020B0503020000020004" pitchFamily="34" charset="-127"/>
              <a:cs typeface="TH SarabunPSK" panose="020B0500040200020003" pitchFamily="34" charset="-34"/>
            </a:endParaRPr>
          </a:p>
        </p:txBody>
      </p:sp>
      <p:cxnSp>
        <p:nvCxnSpPr>
          <p:cNvPr id="30" name="ตัวเชื่อมต่อตรง 29">
            <a:extLst>
              <a:ext uri="{FF2B5EF4-FFF2-40B4-BE49-F238E27FC236}">
                <a16:creationId xmlns:a16="http://schemas.microsoft.com/office/drawing/2014/main" id="{861289A5-29B0-42D7-AEDB-7775CA75F1B3}"/>
              </a:ext>
            </a:extLst>
          </p:cNvPr>
          <p:cNvCxnSpPr>
            <a:cxnSpLocks/>
          </p:cNvCxnSpPr>
          <p:nvPr/>
        </p:nvCxnSpPr>
        <p:spPr>
          <a:xfrm>
            <a:off x="4941028" y="7261440"/>
            <a:ext cx="0" cy="2213227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4" name="TextBox 18">
            <a:extLst>
              <a:ext uri="{FF2B5EF4-FFF2-40B4-BE49-F238E27FC236}">
                <a16:creationId xmlns:a16="http://schemas.microsoft.com/office/drawing/2014/main" id="{0A8A3E3A-CAEE-4E29-9F5F-E275B5C718BF}"/>
              </a:ext>
            </a:extLst>
          </p:cNvPr>
          <p:cNvSpPr txBox="1"/>
          <p:nvPr/>
        </p:nvSpPr>
        <p:spPr>
          <a:xfrm>
            <a:off x="4941028" y="7182152"/>
            <a:ext cx="1785869" cy="9618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050" dirty="0">
                <a:solidFill>
                  <a:srgbClr val="06609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ศูนย์สุขภาพจิตที่ </a:t>
            </a:r>
            <a:r>
              <a:rPr lang="en-US" sz="1000" dirty="0">
                <a:solidFill>
                  <a:srgbClr val="06609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7</a:t>
            </a:r>
            <a:r>
              <a:rPr lang="th-TH" sz="1000" dirty="0">
                <a:solidFill>
                  <a:srgbClr val="06609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กรมสุขภาพจิต กระทรวงสาธารณสุข </a:t>
            </a:r>
            <a:r>
              <a:rPr 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169</a:t>
            </a:r>
            <a:r>
              <a:rPr lang="th-TH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หมู่ </a:t>
            </a:r>
            <a:r>
              <a:rPr 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4 </a:t>
            </a:r>
            <a:r>
              <a:rPr lang="th-TH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ถ.ชาตะผดุง ต.ในเมือง อ.เมือง จ.ขอนแก่น </a:t>
            </a:r>
            <a:r>
              <a:rPr 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40000</a:t>
            </a:r>
          </a:p>
          <a:p>
            <a:r>
              <a:rPr lang="th-TH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โทรศัพท์ </a:t>
            </a:r>
            <a:r>
              <a:rPr 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043 224 075  </a:t>
            </a:r>
            <a:r>
              <a:rPr lang="th-TH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โทรสาร </a:t>
            </a:r>
            <a:r>
              <a:rPr 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043 327 642 </a:t>
            </a:r>
          </a:p>
          <a:p>
            <a:r>
              <a:rPr 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Email : mhc07.dmh@gmail.com</a:t>
            </a:r>
            <a:r>
              <a:rPr lang="th-TH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www.mhc7.go.th</a:t>
            </a:r>
          </a:p>
        </p:txBody>
      </p:sp>
      <p:pic>
        <p:nvPicPr>
          <p:cNvPr id="35" name="Picture 28">
            <a:extLst>
              <a:ext uri="{FF2B5EF4-FFF2-40B4-BE49-F238E27FC236}">
                <a16:creationId xmlns:a16="http://schemas.microsoft.com/office/drawing/2014/main" id="{48108432-8D91-49F8-AF36-55D7A8ED16B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262" y="8084355"/>
            <a:ext cx="890462" cy="890462"/>
          </a:xfrm>
          <a:prstGeom prst="rect">
            <a:avLst/>
          </a:prstGeom>
        </p:spPr>
      </p:pic>
      <p:sp>
        <p:nvSpPr>
          <p:cNvPr id="38" name="TextBox 38">
            <a:extLst>
              <a:ext uri="{FF2B5EF4-FFF2-40B4-BE49-F238E27FC236}">
                <a16:creationId xmlns:a16="http://schemas.microsoft.com/office/drawing/2014/main" id="{B547B681-9DCF-48E8-966D-812417157488}"/>
              </a:ext>
            </a:extLst>
          </p:cNvPr>
          <p:cNvSpPr txBox="1"/>
          <p:nvPr/>
        </p:nvSpPr>
        <p:spPr>
          <a:xfrm>
            <a:off x="5074438" y="8983346"/>
            <a:ext cx="153439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900" dirty="0">
                <a:solidFill>
                  <a:srgbClr val="EF4126"/>
                </a:solidFill>
                <a:latin typeface="Kanit" panose="00000500000000000000" pitchFamily="2" charset="-34"/>
                <a:cs typeface="Kanit" panose="00000500000000000000" pitchFamily="2" charset="-34"/>
              </a:rPr>
              <a:t>“สุขภาพจิตดี เริ่มต้นที่ตัวเรา”</a:t>
            </a:r>
            <a:endParaRPr lang="en-US" sz="900" dirty="0">
              <a:solidFill>
                <a:srgbClr val="EF4126"/>
              </a:solidFill>
              <a:latin typeface="Kanit" panose="00000500000000000000" pitchFamily="2" charset="-34"/>
              <a:cs typeface="Kanit" panose="00000500000000000000" pitchFamily="2" charset="-34"/>
            </a:endParaRPr>
          </a:p>
        </p:txBody>
      </p:sp>
      <p:sp>
        <p:nvSpPr>
          <p:cNvPr id="39" name="TextBox 35">
            <a:extLst>
              <a:ext uri="{FF2B5EF4-FFF2-40B4-BE49-F238E27FC236}">
                <a16:creationId xmlns:a16="http://schemas.microsoft.com/office/drawing/2014/main" id="{DDC42033-2D22-4F6D-BE83-1692ADECEB67}"/>
              </a:ext>
            </a:extLst>
          </p:cNvPr>
          <p:cNvSpPr txBox="1"/>
          <p:nvPr/>
        </p:nvSpPr>
        <p:spPr>
          <a:xfrm>
            <a:off x="5391485" y="9214178"/>
            <a:ext cx="917239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1100" b="1" dirty="0">
                <a:solidFill>
                  <a:srgbClr val="06609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สายด่วนสุขภาพจิต</a:t>
            </a:r>
          </a:p>
          <a:p>
            <a:pPr algn="ctr"/>
            <a:r>
              <a:rPr lang="th-TH" sz="2400" b="1" dirty="0">
                <a:solidFill>
                  <a:srgbClr val="06609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“</a:t>
            </a:r>
            <a:r>
              <a:rPr lang="en-US" sz="2400" b="1" dirty="0">
                <a:solidFill>
                  <a:srgbClr val="06609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1323</a:t>
            </a:r>
            <a:r>
              <a:rPr lang="th-TH" sz="2400" b="1" dirty="0">
                <a:solidFill>
                  <a:srgbClr val="06609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”</a:t>
            </a:r>
            <a:endParaRPr lang="en-US" sz="2400" b="1" dirty="0">
              <a:solidFill>
                <a:srgbClr val="066098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40" name="Picture 6" descr="à¸£à¸¹à¸à¸ à¸²à¸à¸à¸µà¹à¹à¸à¸µà¹à¸¢à¸§à¸à¹à¸­à¸">
            <a:extLst>
              <a:ext uri="{FF2B5EF4-FFF2-40B4-BE49-F238E27FC236}">
                <a16:creationId xmlns:a16="http://schemas.microsoft.com/office/drawing/2014/main" id="{5D6752E2-768B-4D2C-9A53-B110C94599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65357">
            <a:off x="5108699" y="9300077"/>
            <a:ext cx="449438" cy="449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สี่เหลี่ยมผืนผ้า 40">
            <a:extLst>
              <a:ext uri="{FF2B5EF4-FFF2-40B4-BE49-F238E27FC236}">
                <a16:creationId xmlns:a16="http://schemas.microsoft.com/office/drawing/2014/main" id="{C23BC4D9-3221-41B0-9C16-131674A62BE2}"/>
              </a:ext>
            </a:extLst>
          </p:cNvPr>
          <p:cNvSpPr/>
          <p:nvPr/>
        </p:nvSpPr>
        <p:spPr>
          <a:xfrm>
            <a:off x="0" y="9805681"/>
            <a:ext cx="6858000" cy="117452"/>
          </a:xfrm>
          <a:prstGeom prst="rect">
            <a:avLst/>
          </a:prstGeom>
          <a:solidFill>
            <a:srgbClr val="015F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1075228285"/>
      </p:ext>
    </p:extLst>
  </p:cSld>
  <p:clrMapOvr>
    <a:masterClrMapping/>
  </p:clrMapOvr>
</p:sld>
</file>

<file path=ppt/theme/theme1.xml><?xml version="1.0" encoding="utf-8"?>
<a:theme xmlns:a="http://schemas.openxmlformats.org/drawingml/2006/main" name="ธีมของ Office">
  <a:themeElements>
    <a:clrScheme name="ธีมของ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ธีมของ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ธีมของ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</TotalTime>
  <Words>207</Words>
  <Application>Microsoft Office PowerPoint</Application>
  <PresentationFormat>กระดาษ A4 (210x297 มม.)</PresentationFormat>
  <Paragraphs>14</Paragraphs>
  <Slides>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7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9" baseType="lpstr">
      <vt:lpstr>DSN PreeCha</vt:lpstr>
      <vt:lpstr>TH Sarabun New</vt:lpstr>
      <vt:lpstr>Arial</vt:lpstr>
      <vt:lpstr>TH SarabunPSK</vt:lpstr>
      <vt:lpstr>Calibri</vt:lpstr>
      <vt:lpstr>Kanit</vt:lpstr>
      <vt:lpstr>Calibri Light</vt:lpstr>
      <vt:lpstr>ธีมของ Office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Chesada Nonchaiya</dc:creator>
  <cp:lastModifiedBy>Chesada Nonchaiya</cp:lastModifiedBy>
  <cp:revision>19</cp:revision>
  <dcterms:created xsi:type="dcterms:W3CDTF">2019-03-27T03:50:01Z</dcterms:created>
  <dcterms:modified xsi:type="dcterms:W3CDTF">2019-03-27T04:19:18Z</dcterms:modified>
</cp:coreProperties>
</file>