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601200" cy="128016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04" userDrawn="1">
          <p15:clr>
            <a:srgbClr val="A4A3A4"/>
          </p15:clr>
        </p15:guide>
        <p15:guide id="2" pos="30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 showGuides="1">
      <p:cViewPr>
        <p:scale>
          <a:sx n="50" d="100"/>
          <a:sy n="50" d="100"/>
        </p:scale>
        <p:origin x="1698" y="-78"/>
      </p:cViewPr>
      <p:guideLst>
        <p:guide orient="horz" pos="4104"/>
        <p:guide pos="30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BF68E-0C5F-40EE-A35D-0DB27D7C1284}" type="datetimeFigureOut">
              <a:rPr lang="en-US" smtClean="0"/>
              <a:t>17-Jan-19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6A89-8739-49AE-82A4-081680A3BF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547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BF68E-0C5F-40EE-A35D-0DB27D7C1284}" type="datetimeFigureOut">
              <a:rPr lang="en-US" smtClean="0"/>
              <a:t>17-Jan-19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6A89-8739-49AE-82A4-081680A3BF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888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BF68E-0C5F-40EE-A35D-0DB27D7C1284}" type="datetimeFigureOut">
              <a:rPr lang="en-US" smtClean="0"/>
              <a:t>17-Jan-19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6A89-8739-49AE-82A4-081680A3BF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503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BF68E-0C5F-40EE-A35D-0DB27D7C1284}" type="datetimeFigureOut">
              <a:rPr lang="en-US" smtClean="0"/>
              <a:t>17-Jan-19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6A89-8739-49AE-82A4-081680A3BF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796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BF68E-0C5F-40EE-A35D-0DB27D7C1284}" type="datetimeFigureOut">
              <a:rPr lang="en-US" smtClean="0"/>
              <a:t>17-Jan-19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6A89-8739-49AE-82A4-081680A3BF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16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BF68E-0C5F-40EE-A35D-0DB27D7C1284}" type="datetimeFigureOut">
              <a:rPr lang="en-US" smtClean="0"/>
              <a:t>17-Jan-19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6A89-8739-49AE-82A4-081680A3BF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490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BF68E-0C5F-40EE-A35D-0DB27D7C1284}" type="datetimeFigureOut">
              <a:rPr lang="en-US" smtClean="0"/>
              <a:t>17-Jan-19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6A89-8739-49AE-82A4-081680A3BF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169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BF68E-0C5F-40EE-A35D-0DB27D7C1284}" type="datetimeFigureOut">
              <a:rPr lang="en-US" smtClean="0"/>
              <a:t>17-Jan-19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6A89-8739-49AE-82A4-081680A3BF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682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BF68E-0C5F-40EE-A35D-0DB27D7C1284}" type="datetimeFigureOut">
              <a:rPr lang="en-US" smtClean="0"/>
              <a:t>17-Jan-19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6A89-8739-49AE-82A4-081680A3BF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105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BF68E-0C5F-40EE-A35D-0DB27D7C1284}" type="datetimeFigureOut">
              <a:rPr lang="en-US" smtClean="0"/>
              <a:t>17-Jan-19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6A89-8739-49AE-82A4-081680A3BF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7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BF68E-0C5F-40EE-A35D-0DB27D7C1284}" type="datetimeFigureOut">
              <a:rPr lang="en-US" smtClean="0"/>
              <a:t>17-Jan-19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6A89-8739-49AE-82A4-081680A3BF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79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BF68E-0C5F-40EE-A35D-0DB27D7C1284}" type="datetimeFigureOut">
              <a:rPr lang="en-US" smtClean="0"/>
              <a:t>17-Jan-19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136A89-8739-49AE-82A4-081680A3BF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477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E99B1000-DC45-427A-A5A1-5D9AC6559D96}"/>
              </a:ext>
            </a:extLst>
          </p:cNvPr>
          <p:cNvSpPr txBox="1"/>
          <p:nvPr/>
        </p:nvSpPr>
        <p:spPr>
          <a:xfrm>
            <a:off x="963386" y="8837131"/>
            <a:ext cx="7674428" cy="2585323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		</a:t>
            </a:r>
            <a:r>
              <a:rPr lang="th-TH" dirty="0">
                <a:solidFill>
                  <a:schemeClr val="accent1">
                    <a:lumMod val="50000"/>
                  </a:schemeClr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วันที่ 17 มกราคม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 </a:t>
            </a:r>
            <a:r>
              <a:rPr lang="th-TH" dirty="0">
                <a:solidFill>
                  <a:schemeClr val="accent1">
                    <a:lumMod val="50000"/>
                  </a:schemeClr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2562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 </a:t>
            </a:r>
            <a:r>
              <a:rPr lang="th-TH" dirty="0">
                <a:solidFill>
                  <a:schemeClr val="accent1">
                    <a:lumMod val="50000"/>
                  </a:schemeClr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 ศูนย์สุขภาพจิตที่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 </a:t>
            </a:r>
            <a:r>
              <a:rPr lang="th-TH" dirty="0">
                <a:solidFill>
                  <a:schemeClr val="accent1">
                    <a:lumMod val="50000"/>
                  </a:schemeClr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7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 </a:t>
            </a:r>
            <a:r>
              <a:rPr lang="th-TH" dirty="0">
                <a:solidFill>
                  <a:schemeClr val="accent1">
                    <a:lumMod val="50000"/>
                  </a:schemeClr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ร่วมกับ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 </a:t>
            </a:r>
            <a:r>
              <a:rPr lang="th-TH" dirty="0">
                <a:solidFill>
                  <a:schemeClr val="accent1">
                    <a:lumMod val="50000"/>
                  </a:schemeClr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 เขตสุขภาพที่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 </a:t>
            </a:r>
            <a:r>
              <a:rPr lang="th-TH" dirty="0">
                <a:solidFill>
                  <a:schemeClr val="accent1">
                    <a:lumMod val="50000"/>
                  </a:schemeClr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7 </a:t>
            </a:r>
            <a:endParaRPr lang="en-US" dirty="0">
              <a:solidFill>
                <a:schemeClr val="accent1">
                  <a:lumMod val="50000"/>
                </a:schemeClr>
              </a:solidFill>
              <a:latin typeface="Kanit" panose="00000500000000000000" pitchFamily="2" charset="-34"/>
              <a:cs typeface="Kanit" panose="00000500000000000000" pitchFamily="2" charset="-34"/>
            </a:endParaRPr>
          </a:p>
          <a:p>
            <a:pPr algn="just"/>
            <a:r>
              <a:rPr lang="th-TH" dirty="0">
                <a:solidFill>
                  <a:schemeClr val="accent1">
                    <a:lumMod val="50000"/>
                  </a:schemeClr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จัดประชุมคณะอนุกรรมการพัฒนาสุขภาพกลุ่มเด็กวัยรุ่น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 </a:t>
            </a:r>
            <a:r>
              <a:rPr lang="th-TH" dirty="0">
                <a:solidFill>
                  <a:schemeClr val="accent1">
                    <a:lumMod val="50000"/>
                  </a:schemeClr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/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 </a:t>
            </a:r>
            <a:r>
              <a:rPr lang="th-TH" dirty="0">
                <a:solidFill>
                  <a:schemeClr val="accent1">
                    <a:lumMod val="50000"/>
                  </a:schemeClr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นักศึกษา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 </a:t>
            </a:r>
            <a:r>
              <a:rPr lang="th-TH" dirty="0">
                <a:solidFill>
                  <a:schemeClr val="accent1">
                    <a:lumMod val="50000"/>
                  </a:schemeClr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(15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 </a:t>
            </a:r>
            <a:r>
              <a:rPr lang="th-TH" dirty="0">
                <a:solidFill>
                  <a:schemeClr val="accent1">
                    <a:lumMod val="50000"/>
                  </a:schemeClr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–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 </a:t>
            </a:r>
            <a:r>
              <a:rPr lang="th-TH" dirty="0">
                <a:solidFill>
                  <a:schemeClr val="accent1">
                    <a:lumMod val="50000"/>
                  </a:schemeClr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21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 </a:t>
            </a:r>
            <a:r>
              <a:rPr lang="th-TH" dirty="0">
                <a:solidFill>
                  <a:schemeClr val="accent1">
                    <a:lumMod val="50000"/>
                  </a:schemeClr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ปี) </a:t>
            </a:r>
            <a:endParaRPr lang="en-US" dirty="0">
              <a:solidFill>
                <a:schemeClr val="accent1">
                  <a:lumMod val="50000"/>
                </a:schemeClr>
              </a:solidFill>
              <a:latin typeface="Kanit" panose="00000500000000000000" pitchFamily="2" charset="-34"/>
              <a:cs typeface="Kanit" panose="00000500000000000000" pitchFamily="2" charset="-34"/>
            </a:endParaRPr>
          </a:p>
          <a:p>
            <a:pPr algn="just"/>
            <a:r>
              <a:rPr lang="th-TH" dirty="0">
                <a:solidFill>
                  <a:schemeClr val="accent1">
                    <a:lumMod val="50000"/>
                  </a:schemeClr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เขตสุขภาพที่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 </a:t>
            </a:r>
            <a:r>
              <a:rPr lang="th-TH" dirty="0">
                <a:solidFill>
                  <a:schemeClr val="accent1">
                    <a:lumMod val="50000"/>
                  </a:schemeClr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7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 </a:t>
            </a:r>
            <a:r>
              <a:rPr lang="th-TH" dirty="0">
                <a:solidFill>
                  <a:schemeClr val="accent1">
                    <a:lumMod val="50000"/>
                  </a:schemeClr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เพื่อบูรณาการวางแผนดำเนินงานสุขภาพวัยรุ่นผ่านโปรแกรม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 ESAN SMART TEEN ,</a:t>
            </a:r>
            <a:r>
              <a:rPr lang="th-TH" dirty="0">
                <a:solidFill>
                  <a:schemeClr val="accent1">
                    <a:lumMod val="50000"/>
                  </a:schemeClr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แม่วัยใส ไม่เสพ ไม่ท้อง,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School base </a:t>
            </a:r>
            <a:r>
              <a:rPr lang="th-TH" dirty="0">
                <a:solidFill>
                  <a:schemeClr val="accent1">
                    <a:lumMod val="50000"/>
                  </a:schemeClr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ในจังหวัดร้อยแก่นสารสินธุ์ เพื่อลดปัญหาท้องไม่พร้อม ไม่เสพ ไม่ติดเกม ร่วมกับภาคีเครือข่ายจาก ศูนย์อนามัยที่ 7 สำนักงานป้องกันควบคุมโรคที่ 7 โรงพยาบาลธัญ</a:t>
            </a:r>
            <a:r>
              <a:rPr lang="th-TH" dirty="0" err="1">
                <a:solidFill>
                  <a:schemeClr val="accent1">
                    <a:lumMod val="50000"/>
                  </a:schemeClr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ญา</a:t>
            </a:r>
            <a:r>
              <a:rPr lang="th-TH" dirty="0">
                <a:solidFill>
                  <a:schemeClr val="accent1">
                    <a:lumMod val="50000"/>
                  </a:schemeClr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รักษ์ วิทยาลัยพยาบาลขอนแก่น  วิทยาลัยสาธารณสุขสิรินธร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 </a:t>
            </a:r>
            <a:r>
              <a:rPr lang="th-TH" dirty="0">
                <a:solidFill>
                  <a:schemeClr val="accent1">
                    <a:lumMod val="50000"/>
                  </a:schemeClr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จังหวัดขอนแก่น สำนักงานสาธารณสุขจังหวัดกาฬสินธุ์ ขอนแก่น มหาสารคาม ร้อยเอ็ดเพื่อให้การดำเนินงานสุขภาพวัยรุ่นมีประสิทธิภาพประสิทธิผลต่อไป</a:t>
            </a:r>
            <a:endParaRPr lang="en-US" dirty="0">
              <a:solidFill>
                <a:schemeClr val="accent1">
                  <a:lumMod val="50000"/>
                </a:schemeClr>
              </a:solidFill>
              <a:latin typeface="Kanit" panose="00000500000000000000" pitchFamily="2" charset="-34"/>
              <a:cs typeface="Kanit" panose="00000500000000000000" pitchFamily="2" charset="-34"/>
            </a:endParaRPr>
          </a:p>
        </p:txBody>
      </p:sp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FF5599B0-6B2E-4A49-9345-5A634035DA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7496" b="23158"/>
          <a:stretch/>
        </p:blipFill>
        <p:spPr>
          <a:xfrm>
            <a:off x="584200" y="2426318"/>
            <a:ext cx="8432800" cy="1959429"/>
          </a:xfrm>
          <a:prstGeom prst="rect">
            <a:avLst/>
          </a:prstGeom>
          <a:ln w="28575">
            <a:solidFill>
              <a:srgbClr val="3399FF"/>
            </a:solidFill>
          </a:ln>
        </p:spPr>
      </p:pic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AE25ACCB-8A4F-4BCC-B175-33BC18A698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829" y="4486878"/>
            <a:ext cx="1588801" cy="1059200"/>
          </a:xfrm>
          <a:prstGeom prst="rect">
            <a:avLst/>
          </a:prstGeom>
          <a:ln w="28575">
            <a:solidFill>
              <a:srgbClr val="3399FF"/>
            </a:solidFill>
          </a:ln>
        </p:spPr>
      </p:pic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E48D3BDA-F439-48FF-8FF4-6BF42DACD5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6943" y="4486878"/>
            <a:ext cx="1588801" cy="1059200"/>
          </a:xfrm>
          <a:prstGeom prst="rect">
            <a:avLst/>
          </a:prstGeom>
          <a:ln w="28575">
            <a:solidFill>
              <a:srgbClr val="3399FF"/>
            </a:solidFill>
          </a:ln>
        </p:spPr>
      </p:pic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8D596C35-592A-48F5-8A28-B6300D678B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74058" y="4486878"/>
            <a:ext cx="1605810" cy="1070539"/>
          </a:xfrm>
          <a:prstGeom prst="rect">
            <a:avLst/>
          </a:prstGeom>
          <a:ln w="28575">
            <a:solidFill>
              <a:srgbClr val="3399FF"/>
            </a:solidFill>
          </a:ln>
        </p:spPr>
      </p:pic>
      <p:pic>
        <p:nvPicPr>
          <p:cNvPr id="11" name="รูปภาพ 10">
            <a:extLst>
              <a:ext uri="{FF2B5EF4-FFF2-40B4-BE49-F238E27FC236}">
                <a16:creationId xmlns:a16="http://schemas.microsoft.com/office/drawing/2014/main" id="{638F7556-B8A7-4F0B-B813-9DE30FA827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3331" y="6797258"/>
            <a:ext cx="2754538" cy="1836358"/>
          </a:xfrm>
          <a:prstGeom prst="rect">
            <a:avLst/>
          </a:prstGeom>
          <a:ln w="28575">
            <a:solidFill>
              <a:srgbClr val="3399FF"/>
            </a:solidFill>
          </a:ln>
        </p:spPr>
      </p:pic>
      <p:pic>
        <p:nvPicPr>
          <p:cNvPr id="12" name="รูปภาพ 11">
            <a:extLst>
              <a:ext uri="{FF2B5EF4-FFF2-40B4-BE49-F238E27FC236}">
                <a16:creationId xmlns:a16="http://schemas.microsoft.com/office/drawing/2014/main" id="{B3C54FF9-8025-4A66-A6E7-1D760534D4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87371" y="4486878"/>
            <a:ext cx="1636886" cy="1070540"/>
          </a:xfrm>
          <a:prstGeom prst="rect">
            <a:avLst/>
          </a:prstGeom>
          <a:ln w="28575">
            <a:solidFill>
              <a:srgbClr val="3399FF"/>
            </a:solidFill>
          </a:ln>
        </p:spPr>
      </p:pic>
      <p:pic>
        <p:nvPicPr>
          <p:cNvPr id="13" name="รูปภาพ 12">
            <a:extLst>
              <a:ext uri="{FF2B5EF4-FFF2-40B4-BE49-F238E27FC236}">
                <a16:creationId xmlns:a16="http://schemas.microsoft.com/office/drawing/2014/main" id="{69B4150D-A92C-4F14-A7F1-EF585DA00B0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0612" y="5645899"/>
            <a:ext cx="1588802" cy="1059201"/>
          </a:xfrm>
          <a:prstGeom prst="rect">
            <a:avLst/>
          </a:prstGeom>
          <a:ln w="28575">
            <a:solidFill>
              <a:srgbClr val="3399FF"/>
            </a:solidFill>
          </a:ln>
        </p:spPr>
      </p:pic>
      <p:pic>
        <p:nvPicPr>
          <p:cNvPr id="15" name="รูปภาพ 14">
            <a:extLst>
              <a:ext uri="{FF2B5EF4-FFF2-40B4-BE49-F238E27FC236}">
                <a16:creationId xmlns:a16="http://schemas.microsoft.com/office/drawing/2014/main" id="{40F6DD50-03F4-42B5-B1E3-5DD5565AF91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11190" y="4486878"/>
            <a:ext cx="1605809" cy="1070540"/>
          </a:xfrm>
          <a:prstGeom prst="rect">
            <a:avLst/>
          </a:prstGeom>
          <a:ln w="28575">
            <a:solidFill>
              <a:srgbClr val="3399FF"/>
            </a:solidFill>
          </a:ln>
        </p:spPr>
      </p:pic>
      <p:pic>
        <p:nvPicPr>
          <p:cNvPr id="16" name="รูปภาพ 15">
            <a:extLst>
              <a:ext uri="{FF2B5EF4-FFF2-40B4-BE49-F238E27FC236}">
                <a16:creationId xmlns:a16="http://schemas.microsoft.com/office/drawing/2014/main" id="{AE0BC57F-0F3B-4F3D-B1B7-F8CA6E8FD66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68866" y="6797258"/>
            <a:ext cx="2748133" cy="1832088"/>
          </a:xfrm>
          <a:prstGeom prst="rect">
            <a:avLst/>
          </a:prstGeom>
          <a:ln w="28575">
            <a:solidFill>
              <a:srgbClr val="3399FF"/>
            </a:solidFill>
          </a:ln>
        </p:spPr>
      </p:pic>
      <p:pic>
        <p:nvPicPr>
          <p:cNvPr id="17" name="รูปภาพ 16">
            <a:extLst>
              <a:ext uri="{FF2B5EF4-FFF2-40B4-BE49-F238E27FC236}">
                <a16:creationId xmlns:a16="http://schemas.microsoft.com/office/drawing/2014/main" id="{A5909037-F5D2-42B2-A113-5F9BB505F1B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9828" y="6797258"/>
            <a:ext cx="2748133" cy="1832088"/>
          </a:xfrm>
          <a:prstGeom prst="rect">
            <a:avLst/>
          </a:prstGeom>
          <a:ln w="28575">
            <a:solidFill>
              <a:srgbClr val="3399FF"/>
            </a:solidFill>
          </a:ln>
        </p:spPr>
      </p:pic>
      <p:pic>
        <p:nvPicPr>
          <p:cNvPr id="18" name="รูปภาพ 17">
            <a:extLst>
              <a:ext uri="{FF2B5EF4-FFF2-40B4-BE49-F238E27FC236}">
                <a16:creationId xmlns:a16="http://schemas.microsoft.com/office/drawing/2014/main" id="{BF073CCD-A659-42A0-BE8F-429BEA1BED9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77726" y="5645898"/>
            <a:ext cx="1588802" cy="1059201"/>
          </a:xfrm>
          <a:prstGeom prst="rect">
            <a:avLst/>
          </a:prstGeom>
          <a:ln w="28575">
            <a:solidFill>
              <a:srgbClr val="3399FF"/>
            </a:solidFill>
          </a:ln>
        </p:spPr>
      </p:pic>
      <p:pic>
        <p:nvPicPr>
          <p:cNvPr id="19" name="รูปภาพ 18">
            <a:extLst>
              <a:ext uri="{FF2B5EF4-FFF2-40B4-BE49-F238E27FC236}">
                <a16:creationId xmlns:a16="http://schemas.microsoft.com/office/drawing/2014/main" id="{A786ECA8-FEB1-429B-8BE5-DD6AE9C3A30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82159" y="5645898"/>
            <a:ext cx="1642565" cy="1070541"/>
          </a:xfrm>
          <a:prstGeom prst="rect">
            <a:avLst/>
          </a:prstGeom>
          <a:ln w="28575">
            <a:solidFill>
              <a:srgbClr val="3399FF"/>
            </a:solidFill>
          </a:ln>
        </p:spPr>
      </p:pic>
      <p:pic>
        <p:nvPicPr>
          <p:cNvPr id="20" name="รูปภาพ 19">
            <a:extLst>
              <a:ext uri="{FF2B5EF4-FFF2-40B4-BE49-F238E27FC236}">
                <a16:creationId xmlns:a16="http://schemas.microsoft.com/office/drawing/2014/main" id="{76E83D22-EF1D-4A95-80F1-AACD68F0625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06489" y="5645898"/>
            <a:ext cx="1615665" cy="1076847"/>
          </a:xfrm>
          <a:prstGeom prst="rect">
            <a:avLst/>
          </a:prstGeom>
          <a:ln w="28575">
            <a:solidFill>
              <a:srgbClr val="3399FF"/>
            </a:solidFill>
          </a:ln>
        </p:spPr>
      </p:pic>
      <p:pic>
        <p:nvPicPr>
          <p:cNvPr id="21" name="รูปภาพ 20">
            <a:extLst>
              <a:ext uri="{FF2B5EF4-FFF2-40B4-BE49-F238E27FC236}">
                <a16:creationId xmlns:a16="http://schemas.microsoft.com/office/drawing/2014/main" id="{F4A80AB9-B8F5-4DB1-BEA2-B86AF90F2A1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957833" y="5650806"/>
            <a:ext cx="1605810" cy="1070540"/>
          </a:xfrm>
          <a:prstGeom prst="rect">
            <a:avLst/>
          </a:prstGeom>
          <a:ln w="28575">
            <a:solidFill>
              <a:srgbClr val="3399FF"/>
            </a:solidFill>
          </a:ln>
        </p:spPr>
      </p:pic>
    </p:spTree>
    <p:extLst>
      <p:ext uri="{BB962C8B-B14F-4D97-AF65-F5344CB8AC3E}">
        <p14:creationId xmlns:p14="http://schemas.microsoft.com/office/powerpoint/2010/main" val="1337024747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ธีมของ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ธีมของ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</TotalTime>
  <Words>0</Words>
  <Application>Microsoft Office PowerPoint</Application>
  <PresentationFormat>กระดาษ A3 (297x420 มม.)</PresentationFormat>
  <Paragraphs>3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Kanit</vt:lpstr>
      <vt:lpstr>ธีมของ Office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Chesada Nonchaiya</dc:creator>
  <cp:lastModifiedBy>Chesada Nonchaiya</cp:lastModifiedBy>
  <cp:revision>22</cp:revision>
  <dcterms:created xsi:type="dcterms:W3CDTF">2019-01-17T10:46:06Z</dcterms:created>
  <dcterms:modified xsi:type="dcterms:W3CDTF">2019-01-17T11:26:10Z</dcterms:modified>
</cp:coreProperties>
</file>