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tags/tag2.xml" ContentType="application/vnd.openxmlformats-officedocument.presentationml.tag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drawings/drawing5.xml" ContentType="application/vnd.openxmlformats-officedocument.drawingml.chartshape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9" r:id="rId2"/>
    <p:sldId id="261" r:id="rId3"/>
    <p:sldId id="262" r:id="rId4"/>
    <p:sldId id="265" r:id="rId5"/>
  </p:sldIdLst>
  <p:sldSz cx="9144000" cy="6858000" type="screen4x3"/>
  <p:notesSz cx="6797675" cy="99266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Advice\Desktop\&#3623;&#3633;&#3609;&#3619;&#3640;&#3656;&#3609;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Advice\Desktop\&#3623;&#3633;&#3609;&#3619;&#3640;&#3656;&#3609;.xls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Advice\Desktop\&#3623;&#3633;&#3609;&#3619;&#3640;&#3656;&#3609;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vice\Desktop\&#3623;&#3633;&#3609;&#3619;&#3640;&#3656;&#3609;.xls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Advice\Desktop\&#3623;&#3633;&#3609;&#3619;&#3640;&#3656;&#3609;.xls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Advice\Desktop\&#3623;&#3633;&#3609;&#3619;&#3640;&#3656;&#3609;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vice\Desktop\&#3623;&#3633;&#3609;&#3619;&#3640;&#3656;&#3609;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vice\Desktop\&#3623;&#3633;&#3609;&#3619;&#3640;&#3656;&#3609;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vice\Desktop\&#3623;&#3633;&#3609;&#3619;&#3640;&#3656;&#3609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826835247707103E-2"/>
          <c:y val="0.16223610289547405"/>
          <c:w val="0.87412866511762688"/>
          <c:h val="0.7412855028120000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0099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800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00FF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[วันรุ่น.xls]Sheet1!$M$39:$M$43</c:f>
              <c:strCache>
                <c:ptCount val="5"/>
                <c:pt idx="0">
                  <c:v>ขอนแก่น</c:v>
                </c:pt>
                <c:pt idx="1">
                  <c:v>มหาสารคาม</c:v>
                </c:pt>
                <c:pt idx="2">
                  <c:v>ร้อยเอ็ด</c:v>
                </c:pt>
                <c:pt idx="3">
                  <c:v>กาฬสินธุ์</c:v>
                </c:pt>
                <c:pt idx="4">
                  <c:v>เขต</c:v>
                </c:pt>
              </c:strCache>
            </c:strRef>
          </c:cat>
          <c:val>
            <c:numRef>
              <c:f>[วันรุ่น.xls]Sheet1!$N$39:$N$43</c:f>
              <c:numCache>
                <c:formatCode>General</c:formatCode>
                <c:ptCount val="5"/>
                <c:pt idx="0">
                  <c:v>25.55</c:v>
                </c:pt>
                <c:pt idx="1">
                  <c:v>20.78</c:v>
                </c:pt>
                <c:pt idx="2">
                  <c:v>22.18</c:v>
                </c:pt>
                <c:pt idx="3">
                  <c:v>24.42</c:v>
                </c:pt>
                <c:pt idx="4">
                  <c:v>23.56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96716288"/>
        <c:axId val="96722304"/>
      </c:barChart>
      <c:catAx>
        <c:axId val="96716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th-TH"/>
          </a:p>
        </c:txPr>
        <c:crossAx val="96722304"/>
        <c:crosses val="autoZero"/>
        <c:auto val="1"/>
        <c:lblAlgn val="ctr"/>
        <c:lblOffset val="100"/>
        <c:noMultiLvlLbl val="0"/>
      </c:catAx>
      <c:valAx>
        <c:axId val="96722304"/>
        <c:scaling>
          <c:orientation val="minMax"/>
          <c:max val="4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th-TH"/>
          </a:p>
        </c:txPr>
        <c:crossAx val="96716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40000"/>
        <a:lumOff val="60000"/>
      </a:schemeClr>
    </a:solidFill>
    <a:ln>
      <a:noFill/>
    </a:ln>
    <a:effectLst/>
  </c:spPr>
  <c:txPr>
    <a:bodyPr/>
    <a:lstStyle/>
    <a:p>
      <a:pPr>
        <a:defRPr/>
      </a:pPr>
      <a:endParaRPr lang="th-TH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327058898217654E-2"/>
          <c:y val="0.16223610289547405"/>
          <c:w val="0.89417842461948671"/>
          <c:h val="0.71745181466323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[วันรุ่น.xls]Sheet1!$R$56</c:f>
              <c:strCache>
                <c:ptCount val="1"/>
                <c:pt idx="0">
                  <c:v>ผลงาน</c:v>
                </c:pt>
              </c:strCache>
            </c:strRef>
          </c:tx>
          <c:spPr>
            <a:solidFill>
              <a:srgbClr val="008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[วันรุ่น.xls]Sheet1!$Q$57:$Q$59</c:f>
              <c:numCache>
                <c:formatCode>General</c:formatCode>
                <c:ptCount val="3"/>
                <c:pt idx="0">
                  <c:v>2559</c:v>
                </c:pt>
                <c:pt idx="1">
                  <c:v>2560</c:v>
                </c:pt>
                <c:pt idx="2">
                  <c:v>2561</c:v>
                </c:pt>
              </c:numCache>
            </c:numRef>
          </c:cat>
          <c:val>
            <c:numRef>
              <c:f>[วันรุ่น.xls]Sheet1!$R$57:$R$59</c:f>
              <c:numCache>
                <c:formatCode>General</c:formatCode>
                <c:ptCount val="3"/>
                <c:pt idx="0">
                  <c:v>22.93</c:v>
                </c:pt>
                <c:pt idx="1">
                  <c:v>25.11</c:v>
                </c:pt>
                <c:pt idx="2">
                  <c:v>20.78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97814784"/>
        <c:axId val="97834112"/>
      </c:barChart>
      <c:catAx>
        <c:axId val="97814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th-TH"/>
          </a:p>
        </c:txPr>
        <c:crossAx val="97834112"/>
        <c:crosses val="autoZero"/>
        <c:auto val="1"/>
        <c:lblAlgn val="ctr"/>
        <c:lblOffset val="100"/>
        <c:noMultiLvlLbl val="0"/>
      </c:catAx>
      <c:valAx>
        <c:axId val="97834112"/>
        <c:scaling>
          <c:orientation val="minMax"/>
          <c:max val="4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th-TH"/>
          </a:p>
        </c:txPr>
        <c:crossAx val="97814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40000"/>
        <a:lumOff val="60000"/>
      </a:schemeClr>
    </a:solidFill>
    <a:ln>
      <a:noFill/>
    </a:ln>
    <a:effectLst/>
  </c:spPr>
  <c:txPr>
    <a:bodyPr/>
    <a:lstStyle/>
    <a:p>
      <a:pPr>
        <a:defRPr/>
      </a:pPr>
      <a:endParaRPr lang="th-TH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00000000000001"/>
          <c:y val="0.18071777486147567"/>
          <c:w val="0.85944444444444434"/>
          <c:h val="0.5608118256051326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8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[วันรุ่น.xls]Sheet1!$N$55:$N$68</c:f>
              <c:strCache>
                <c:ptCount val="14"/>
                <c:pt idx="0">
                  <c:v>เมือง</c:v>
                </c:pt>
                <c:pt idx="1">
                  <c:v>แกดำ</c:v>
                </c:pt>
                <c:pt idx="2">
                  <c:v>โกสุมพิสัย</c:v>
                </c:pt>
                <c:pt idx="3">
                  <c:v>กันทรวิชัย</c:v>
                </c:pt>
                <c:pt idx="4">
                  <c:v>เชียงยืน</c:v>
                </c:pt>
                <c:pt idx="5">
                  <c:v>บรบือ</c:v>
                </c:pt>
                <c:pt idx="6">
                  <c:v>นาเชือก</c:v>
                </c:pt>
                <c:pt idx="7">
                  <c:v>พยัคฆฯ</c:v>
                </c:pt>
                <c:pt idx="8">
                  <c:v>วาปีปทุม</c:v>
                </c:pt>
                <c:pt idx="9">
                  <c:v>นาดูน</c:v>
                </c:pt>
                <c:pt idx="10">
                  <c:v>ยางสีสุราช</c:v>
                </c:pt>
                <c:pt idx="11">
                  <c:v>กุดรัง</c:v>
                </c:pt>
                <c:pt idx="12">
                  <c:v>ชื่นชม</c:v>
                </c:pt>
                <c:pt idx="13">
                  <c:v>รวม</c:v>
                </c:pt>
              </c:strCache>
            </c:strRef>
          </c:cat>
          <c:val>
            <c:numRef>
              <c:f>[วันรุ่น.xls]Sheet1!$O$55:$O$68</c:f>
              <c:numCache>
                <c:formatCode>General</c:formatCode>
                <c:ptCount val="14"/>
                <c:pt idx="0">
                  <c:v>9.3699999999999992</c:v>
                </c:pt>
                <c:pt idx="1">
                  <c:v>26.02</c:v>
                </c:pt>
                <c:pt idx="2">
                  <c:v>29.7</c:v>
                </c:pt>
                <c:pt idx="3">
                  <c:v>27.1</c:v>
                </c:pt>
                <c:pt idx="4">
                  <c:v>13.26</c:v>
                </c:pt>
                <c:pt idx="5">
                  <c:v>28.81</c:v>
                </c:pt>
                <c:pt idx="6">
                  <c:v>26.49</c:v>
                </c:pt>
                <c:pt idx="7">
                  <c:v>23.78</c:v>
                </c:pt>
                <c:pt idx="8">
                  <c:v>23.36</c:v>
                </c:pt>
                <c:pt idx="9">
                  <c:v>28.38</c:v>
                </c:pt>
                <c:pt idx="10">
                  <c:v>29.02</c:v>
                </c:pt>
                <c:pt idx="11">
                  <c:v>22.73</c:v>
                </c:pt>
                <c:pt idx="12">
                  <c:v>23.26</c:v>
                </c:pt>
                <c:pt idx="13">
                  <c:v>20.78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97734656"/>
        <c:axId val="97737344"/>
      </c:barChart>
      <c:catAx>
        <c:axId val="97734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th-TH"/>
          </a:p>
        </c:txPr>
        <c:crossAx val="97737344"/>
        <c:crosses val="autoZero"/>
        <c:auto val="1"/>
        <c:lblAlgn val="ctr"/>
        <c:lblOffset val="100"/>
        <c:noMultiLvlLbl val="0"/>
      </c:catAx>
      <c:valAx>
        <c:axId val="97737344"/>
        <c:scaling>
          <c:orientation val="minMax"/>
          <c:max val="4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th-TH"/>
          </a:p>
        </c:txPr>
        <c:crossAx val="97734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40000"/>
        <a:lumOff val="60000"/>
      </a:schemeClr>
    </a:solidFill>
    <a:ln>
      <a:noFill/>
    </a:ln>
    <a:effectLst/>
  </c:spPr>
  <c:txPr>
    <a:bodyPr/>
    <a:lstStyle/>
    <a:p>
      <a:pPr>
        <a:defRPr/>
      </a:pPr>
      <a:endParaRPr lang="th-TH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84143946341179"/>
          <c:y val="0.20849555263925343"/>
          <c:w val="0.84727615010761514"/>
          <c:h val="0.674652960046660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[วันรุ่น.xls]Sheet1!$N$34</c:f>
              <c:strCache>
                <c:ptCount val="1"/>
                <c:pt idx="0">
                  <c:v>ผลงาน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[วันรุ่น.xls]Sheet1!$M$35:$M$37</c:f>
              <c:numCache>
                <c:formatCode>General</c:formatCode>
                <c:ptCount val="3"/>
                <c:pt idx="0">
                  <c:v>2559</c:v>
                </c:pt>
                <c:pt idx="1">
                  <c:v>2560</c:v>
                </c:pt>
                <c:pt idx="2">
                  <c:v>2561</c:v>
                </c:pt>
              </c:numCache>
            </c:numRef>
          </c:cat>
          <c:val>
            <c:numRef>
              <c:f>[วันรุ่น.xls]Sheet1!$N$35:$N$37</c:f>
              <c:numCache>
                <c:formatCode>General</c:formatCode>
                <c:ptCount val="3"/>
                <c:pt idx="0">
                  <c:v>14.59</c:v>
                </c:pt>
                <c:pt idx="1">
                  <c:v>13.21</c:v>
                </c:pt>
                <c:pt idx="2">
                  <c:v>14.08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22405632"/>
        <c:axId val="122408320"/>
      </c:barChart>
      <c:catAx>
        <c:axId val="122405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th-TH"/>
          </a:p>
        </c:txPr>
        <c:crossAx val="122408320"/>
        <c:crosses val="autoZero"/>
        <c:auto val="1"/>
        <c:lblAlgn val="ctr"/>
        <c:lblOffset val="100"/>
        <c:noMultiLvlLbl val="0"/>
      </c:catAx>
      <c:valAx>
        <c:axId val="122408320"/>
        <c:scaling>
          <c:orientation val="minMax"/>
          <c:min val="9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th-TH"/>
          </a:p>
        </c:txPr>
        <c:crossAx val="122405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40000"/>
        <a:lumOff val="60000"/>
      </a:schemeClr>
    </a:solidFill>
    <a:ln>
      <a:noFill/>
    </a:ln>
    <a:effectLst/>
  </c:spPr>
  <c:txPr>
    <a:bodyPr/>
    <a:lstStyle/>
    <a:p>
      <a:pPr>
        <a:defRPr/>
      </a:pPr>
      <a:endParaRPr lang="th-TH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87220633088269E-2"/>
          <c:y val="0.20849555263925343"/>
          <c:w val="0.89598981522847876"/>
          <c:h val="0.6746529600466608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0099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800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00FF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33CC33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[วันรุ่น.xls]Sheet1!$M$39:$M$43</c:f>
              <c:strCache>
                <c:ptCount val="5"/>
                <c:pt idx="0">
                  <c:v>ขอนแก่น</c:v>
                </c:pt>
                <c:pt idx="1">
                  <c:v>มหาสารคาม</c:v>
                </c:pt>
                <c:pt idx="2">
                  <c:v>ร้อยเอ็ด</c:v>
                </c:pt>
                <c:pt idx="3">
                  <c:v>กาฬสินธุ์</c:v>
                </c:pt>
                <c:pt idx="4">
                  <c:v>เขต</c:v>
                </c:pt>
              </c:strCache>
            </c:strRef>
          </c:cat>
          <c:val>
            <c:numRef>
              <c:f>[วันรุ่น.xls]Sheet1!$N$39:$N$43</c:f>
              <c:numCache>
                <c:formatCode>General</c:formatCode>
                <c:ptCount val="5"/>
                <c:pt idx="0">
                  <c:v>16.14</c:v>
                </c:pt>
                <c:pt idx="1">
                  <c:v>14.08</c:v>
                </c:pt>
                <c:pt idx="2">
                  <c:v>11.71</c:v>
                </c:pt>
                <c:pt idx="3">
                  <c:v>14.03</c:v>
                </c:pt>
                <c:pt idx="4">
                  <c:v>14.37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23180928"/>
        <c:axId val="123185792"/>
      </c:barChart>
      <c:catAx>
        <c:axId val="123180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th-TH"/>
          </a:p>
        </c:txPr>
        <c:crossAx val="123185792"/>
        <c:crosses val="autoZero"/>
        <c:auto val="1"/>
        <c:lblAlgn val="ctr"/>
        <c:lblOffset val="100"/>
        <c:noMultiLvlLbl val="0"/>
      </c:catAx>
      <c:valAx>
        <c:axId val="123185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th-TH"/>
          </a:p>
        </c:txPr>
        <c:crossAx val="123180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40000"/>
        <a:lumOff val="60000"/>
      </a:schemeClr>
    </a:solidFill>
    <a:ln>
      <a:noFill/>
    </a:ln>
    <a:effectLst/>
  </c:spPr>
  <c:txPr>
    <a:bodyPr/>
    <a:lstStyle/>
    <a:p>
      <a:pPr>
        <a:defRPr/>
      </a:pPr>
      <a:endParaRPr lang="th-TH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961145731282377E-2"/>
          <c:y val="0.20174147316964783"/>
          <c:w val="0.89784324108288116"/>
          <c:h val="0.516926293903851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Lbls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8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th-T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8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th-T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[วันรุ่น.xls]Sheet1!$J$37:$J$50</c:f>
              <c:strCache>
                <c:ptCount val="14"/>
                <c:pt idx="0">
                  <c:v>เมือง</c:v>
                </c:pt>
                <c:pt idx="1">
                  <c:v>แกดำ</c:v>
                </c:pt>
                <c:pt idx="2">
                  <c:v>โกสุมพิสัย</c:v>
                </c:pt>
                <c:pt idx="3">
                  <c:v>กันทรวิชัย</c:v>
                </c:pt>
                <c:pt idx="4">
                  <c:v>เชียงยืน</c:v>
                </c:pt>
                <c:pt idx="5">
                  <c:v>บรบือ</c:v>
                </c:pt>
                <c:pt idx="6">
                  <c:v>นาเชือก</c:v>
                </c:pt>
                <c:pt idx="7">
                  <c:v>พยัคฆฯ</c:v>
                </c:pt>
                <c:pt idx="8">
                  <c:v>วาปีปทุม</c:v>
                </c:pt>
                <c:pt idx="9">
                  <c:v>นาดูน</c:v>
                </c:pt>
                <c:pt idx="10">
                  <c:v>ยางสีสุราช</c:v>
                </c:pt>
                <c:pt idx="11">
                  <c:v>กุดรัง</c:v>
                </c:pt>
                <c:pt idx="12">
                  <c:v>ชื่นชม</c:v>
                </c:pt>
                <c:pt idx="13">
                  <c:v>รวม</c:v>
                </c:pt>
              </c:strCache>
            </c:strRef>
          </c:cat>
          <c:val>
            <c:numRef>
              <c:f>[วันรุ่น.xls]Sheet1!$K$37:$K$50</c:f>
              <c:numCache>
                <c:formatCode>General</c:formatCode>
                <c:ptCount val="14"/>
                <c:pt idx="0">
                  <c:v>15.5</c:v>
                </c:pt>
                <c:pt idx="1">
                  <c:v>12.5</c:v>
                </c:pt>
                <c:pt idx="2">
                  <c:v>11.39</c:v>
                </c:pt>
                <c:pt idx="3">
                  <c:v>11.76</c:v>
                </c:pt>
                <c:pt idx="4">
                  <c:v>19.23</c:v>
                </c:pt>
                <c:pt idx="5">
                  <c:v>10.48</c:v>
                </c:pt>
                <c:pt idx="6">
                  <c:v>21.88</c:v>
                </c:pt>
                <c:pt idx="7">
                  <c:v>13.48</c:v>
                </c:pt>
                <c:pt idx="8">
                  <c:v>9.8000000000000007</c:v>
                </c:pt>
                <c:pt idx="9">
                  <c:v>10</c:v>
                </c:pt>
                <c:pt idx="10">
                  <c:v>22.22</c:v>
                </c:pt>
                <c:pt idx="11">
                  <c:v>0</c:v>
                </c:pt>
                <c:pt idx="12">
                  <c:v>0</c:v>
                </c:pt>
                <c:pt idx="13">
                  <c:v>14.08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3298560"/>
        <c:axId val="123300096"/>
      </c:barChart>
      <c:catAx>
        <c:axId val="123298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th-TH"/>
          </a:p>
        </c:txPr>
        <c:crossAx val="123300096"/>
        <c:crosses val="autoZero"/>
        <c:auto val="1"/>
        <c:lblAlgn val="ctr"/>
        <c:lblOffset val="100"/>
        <c:noMultiLvlLbl val="0"/>
      </c:catAx>
      <c:valAx>
        <c:axId val="1233000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th-TH"/>
          </a:p>
        </c:txPr>
        <c:crossAx val="1232985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accent6">
        <a:lumMod val="40000"/>
        <a:lumOff val="6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th-TH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[วันรุ่น.xls]Sheet1!$N$74:$N$87</c:f>
              <c:strCache>
                <c:ptCount val="14"/>
                <c:pt idx="0">
                  <c:v>เมือง</c:v>
                </c:pt>
                <c:pt idx="1">
                  <c:v>แกดำ</c:v>
                </c:pt>
                <c:pt idx="2">
                  <c:v>โกสุมพิสัย</c:v>
                </c:pt>
                <c:pt idx="3">
                  <c:v>กันทรวิชัย</c:v>
                </c:pt>
                <c:pt idx="4">
                  <c:v>เชียงยืน</c:v>
                </c:pt>
                <c:pt idx="5">
                  <c:v>บรบือ</c:v>
                </c:pt>
                <c:pt idx="6">
                  <c:v>นาเชือก</c:v>
                </c:pt>
                <c:pt idx="7">
                  <c:v>พยัคฆฯ</c:v>
                </c:pt>
                <c:pt idx="8">
                  <c:v>วาปีปทุม</c:v>
                </c:pt>
                <c:pt idx="9">
                  <c:v>นาดูน</c:v>
                </c:pt>
                <c:pt idx="10">
                  <c:v>ยางสีสุราช</c:v>
                </c:pt>
                <c:pt idx="11">
                  <c:v>กุดรัง</c:v>
                </c:pt>
                <c:pt idx="12">
                  <c:v>ชื่นชม</c:v>
                </c:pt>
                <c:pt idx="13">
                  <c:v>รวม</c:v>
                </c:pt>
              </c:strCache>
            </c:strRef>
          </c:cat>
          <c:val>
            <c:numRef>
              <c:f>[วันรุ่น.xls]Sheet1!$O$74:$O$87</c:f>
              <c:numCache>
                <c:formatCode>General</c:formatCode>
                <c:ptCount val="14"/>
                <c:pt idx="0">
                  <c:v>90.97</c:v>
                </c:pt>
                <c:pt idx="1">
                  <c:v>0</c:v>
                </c:pt>
                <c:pt idx="2">
                  <c:v>84.62</c:v>
                </c:pt>
                <c:pt idx="3">
                  <c:v>20</c:v>
                </c:pt>
                <c:pt idx="4">
                  <c:v>85.71</c:v>
                </c:pt>
                <c:pt idx="5">
                  <c:v>81.94</c:v>
                </c:pt>
                <c:pt idx="6">
                  <c:v>92.31</c:v>
                </c:pt>
                <c:pt idx="7">
                  <c:v>29.63</c:v>
                </c:pt>
                <c:pt idx="8">
                  <c:v>94.44</c:v>
                </c:pt>
                <c:pt idx="9">
                  <c:v>100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78.63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22894208"/>
        <c:axId val="122895360"/>
      </c:barChart>
      <c:catAx>
        <c:axId val="122894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th-TH"/>
          </a:p>
        </c:txPr>
        <c:crossAx val="122895360"/>
        <c:crosses val="autoZero"/>
        <c:auto val="1"/>
        <c:lblAlgn val="ctr"/>
        <c:lblOffset val="100"/>
        <c:noMultiLvlLbl val="0"/>
      </c:catAx>
      <c:valAx>
        <c:axId val="1228953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th-TH"/>
          </a:p>
        </c:txPr>
        <c:crossAx val="122894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40000"/>
        <a:lumOff val="60000"/>
      </a:schemeClr>
    </a:solidFill>
    <a:ln>
      <a:noFill/>
    </a:ln>
    <a:effectLst/>
  </c:spPr>
  <c:txPr>
    <a:bodyPr/>
    <a:lstStyle/>
    <a:p>
      <a:pPr>
        <a:defRPr/>
      </a:pPr>
      <a:endParaRPr lang="th-TH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[วันรุ่น.xls]Sheet1!$R$73</c:f>
              <c:strCache>
                <c:ptCount val="1"/>
                <c:pt idx="0">
                  <c:v>ผลงาน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[วันรุ่น.xls]Sheet1!$Q$74:$Q$76</c:f>
              <c:numCache>
                <c:formatCode>General</c:formatCode>
                <c:ptCount val="3"/>
                <c:pt idx="0">
                  <c:v>2559</c:v>
                </c:pt>
                <c:pt idx="1">
                  <c:v>2560</c:v>
                </c:pt>
                <c:pt idx="2">
                  <c:v>2561</c:v>
                </c:pt>
              </c:numCache>
            </c:numRef>
          </c:cat>
          <c:val>
            <c:numRef>
              <c:f>[วันรุ่น.xls]Sheet1!$R$74:$R$76</c:f>
              <c:numCache>
                <c:formatCode>General</c:formatCode>
                <c:ptCount val="3"/>
                <c:pt idx="0">
                  <c:v>55.72</c:v>
                </c:pt>
                <c:pt idx="1">
                  <c:v>71.61</c:v>
                </c:pt>
                <c:pt idx="2">
                  <c:v>78.63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22910208"/>
        <c:axId val="122933632"/>
      </c:barChart>
      <c:catAx>
        <c:axId val="122910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th-TH"/>
          </a:p>
        </c:txPr>
        <c:crossAx val="122933632"/>
        <c:crosses val="autoZero"/>
        <c:auto val="1"/>
        <c:lblAlgn val="ctr"/>
        <c:lblOffset val="100"/>
        <c:noMultiLvlLbl val="0"/>
      </c:catAx>
      <c:valAx>
        <c:axId val="1229336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th-TH"/>
          </a:p>
        </c:txPr>
        <c:crossAx val="122910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40000"/>
        <a:lumOff val="60000"/>
      </a:schemeClr>
    </a:solidFill>
    <a:ln>
      <a:noFill/>
    </a:ln>
    <a:effectLst/>
  </c:spPr>
  <c:txPr>
    <a:bodyPr/>
    <a:lstStyle/>
    <a:p>
      <a:pPr>
        <a:defRPr/>
      </a:pPr>
      <a:endParaRPr lang="th-TH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803149606299209E-2"/>
          <c:y val="5.0925925925925923E-2"/>
          <c:w val="0.90286351706036749"/>
          <c:h val="0.7288732137649460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0099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800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00FF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[วันรุ่น.xls]Sheet1!$Q$78:$Q$82</c:f>
              <c:strCache>
                <c:ptCount val="5"/>
                <c:pt idx="0">
                  <c:v>ขอนแก่น</c:v>
                </c:pt>
                <c:pt idx="1">
                  <c:v>มหาสารคาม</c:v>
                </c:pt>
                <c:pt idx="2">
                  <c:v>ร้อยเอ็ด</c:v>
                </c:pt>
                <c:pt idx="3">
                  <c:v>กาฬสินธุ์</c:v>
                </c:pt>
                <c:pt idx="4">
                  <c:v>เขต</c:v>
                </c:pt>
              </c:strCache>
            </c:strRef>
          </c:cat>
          <c:val>
            <c:numRef>
              <c:f>[วันรุ่น.xls]Sheet1!$R$78:$R$82</c:f>
              <c:numCache>
                <c:formatCode>General</c:formatCode>
                <c:ptCount val="5"/>
                <c:pt idx="0">
                  <c:v>64.900000000000006</c:v>
                </c:pt>
                <c:pt idx="1">
                  <c:v>78.63</c:v>
                </c:pt>
                <c:pt idx="2">
                  <c:v>49.37</c:v>
                </c:pt>
                <c:pt idx="3">
                  <c:v>62.96</c:v>
                </c:pt>
                <c:pt idx="4">
                  <c:v>67.09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22964608"/>
        <c:axId val="122969472"/>
      </c:barChart>
      <c:catAx>
        <c:axId val="122964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th-TH"/>
          </a:p>
        </c:txPr>
        <c:crossAx val="122969472"/>
        <c:crosses val="autoZero"/>
        <c:auto val="1"/>
        <c:lblAlgn val="ctr"/>
        <c:lblOffset val="100"/>
        <c:noMultiLvlLbl val="0"/>
      </c:catAx>
      <c:valAx>
        <c:axId val="122969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th-TH"/>
          </a:p>
        </c:txPr>
        <c:crossAx val="122964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40000"/>
        <a:lumOff val="60000"/>
      </a:schemeClr>
    </a:solidFill>
    <a:ln>
      <a:noFill/>
    </a:ln>
    <a:effectLst/>
  </c:spPr>
  <c:txPr>
    <a:bodyPr/>
    <a:lstStyle/>
    <a:p>
      <a:pPr>
        <a:defRPr/>
      </a:pPr>
      <a:endParaRPr lang="th-TH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0.27318</cdr:x>
      <cdr:y>0.01907</cdr:y>
    </cdr:from>
    <cdr:to>
      <cdr:x>0.72123</cdr:x>
      <cdr:y>0.15769</cdr:y>
    </cdr:to>
    <cdr:sp macro="" textlink="">
      <cdr:nvSpPr>
        <cdr:cNvPr id="2" name="กล่องข้อความ 1"/>
        <cdr:cNvSpPr txBox="1"/>
      </cdr:nvSpPr>
      <cdr:spPr>
        <a:xfrm xmlns:a="http://schemas.openxmlformats.org/drawingml/2006/main">
          <a:off x="1229327" y="50800"/>
          <a:ext cx="2016214" cy="369344"/>
        </a:xfrm>
        <a:prstGeom xmlns:a="http://schemas.openxmlformats.org/drawingml/2006/main" prst="rect">
          <a:avLst/>
        </a:prstGeom>
        <a:solidFill xmlns:a="http://schemas.openxmlformats.org/drawingml/2006/main">
          <a:srgbClr val="FFFF66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th-TH" sz="1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เขต </a:t>
          </a:r>
          <a:r>
            <a:rPr lang="en-US" sz="1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7</a:t>
          </a:r>
          <a:r>
            <a:rPr lang="th-TH" sz="1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ปี </a:t>
          </a:r>
          <a:r>
            <a:rPr lang="en-US" sz="1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2561</a:t>
          </a:r>
          <a:endParaRPr lang="th-TH" sz="18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0.10714</cdr:x>
      <cdr:y>0</cdr:y>
    </cdr:from>
    <cdr:to>
      <cdr:x>0.92857</cdr:x>
      <cdr:y>0.13862</cdr:y>
    </cdr:to>
    <cdr:sp macro="" textlink="">
      <cdr:nvSpPr>
        <cdr:cNvPr id="2" name="กล่องข้อความ 1"/>
        <cdr:cNvSpPr txBox="1"/>
      </cdr:nvSpPr>
      <cdr:spPr>
        <a:xfrm xmlns:a="http://schemas.openxmlformats.org/drawingml/2006/main">
          <a:off x="432048" y="0"/>
          <a:ext cx="3312368" cy="369332"/>
        </a:xfrm>
        <a:prstGeom xmlns:a="http://schemas.openxmlformats.org/drawingml/2006/main" prst="rect">
          <a:avLst/>
        </a:prstGeom>
        <a:solidFill xmlns:a="http://schemas.openxmlformats.org/drawingml/2006/main">
          <a:srgbClr val="FFFF66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th-TH"/>
          </a:defPPr>
          <a:lvl1pPr algn="l" rtl="0" fontAlgn="base">
            <a:spcBef>
              <a:spcPct val="0"/>
            </a:spcBef>
            <a:spcAft>
              <a:spcPct val="0"/>
            </a:spcAft>
            <a:defRPr sz="2800" kern="1200">
              <a:solidFill>
                <a:schemeClr val="tx1"/>
              </a:solidFill>
              <a:latin typeface="Calibri" pitchFamily="34" charset="0"/>
              <a:ea typeface="+mn-ea"/>
              <a:cs typeface="Angsana New" pitchFamily="18" charset="-34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2800" kern="1200">
              <a:solidFill>
                <a:schemeClr val="tx1"/>
              </a:solidFill>
              <a:latin typeface="Calibri" pitchFamily="34" charset="0"/>
              <a:ea typeface="+mn-ea"/>
              <a:cs typeface="Angsana New" pitchFamily="18" charset="-34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2800" kern="1200">
              <a:solidFill>
                <a:schemeClr val="tx1"/>
              </a:solidFill>
              <a:latin typeface="Calibri" pitchFamily="34" charset="0"/>
              <a:ea typeface="+mn-ea"/>
              <a:cs typeface="Angsana New" pitchFamily="18" charset="-34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2800" kern="1200">
              <a:solidFill>
                <a:schemeClr val="tx1"/>
              </a:solidFill>
              <a:latin typeface="Calibri" pitchFamily="34" charset="0"/>
              <a:ea typeface="+mn-ea"/>
              <a:cs typeface="Angsana New" pitchFamily="18" charset="-34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2800" kern="1200">
              <a:solidFill>
                <a:schemeClr val="tx1"/>
              </a:solidFill>
              <a:latin typeface="Calibri" pitchFamily="34" charset="0"/>
              <a:ea typeface="+mn-ea"/>
              <a:cs typeface="Angsana New" pitchFamily="18" charset="-34"/>
            </a:defRPr>
          </a:lvl5pPr>
          <a:lvl6pPr marL="2286000" algn="l" defTabSz="914400" rtl="0" eaLnBrk="1" latinLnBrk="0" hangingPunct="1">
            <a:defRPr sz="2800" kern="1200">
              <a:solidFill>
                <a:schemeClr val="tx1"/>
              </a:solidFill>
              <a:latin typeface="Calibri" pitchFamily="34" charset="0"/>
              <a:ea typeface="+mn-ea"/>
              <a:cs typeface="Angsana New" pitchFamily="18" charset="-34"/>
            </a:defRPr>
          </a:lvl6pPr>
          <a:lvl7pPr marL="2743200" algn="l" defTabSz="914400" rtl="0" eaLnBrk="1" latinLnBrk="0" hangingPunct="1">
            <a:defRPr sz="2800" kern="1200">
              <a:solidFill>
                <a:schemeClr val="tx1"/>
              </a:solidFill>
              <a:latin typeface="Calibri" pitchFamily="34" charset="0"/>
              <a:ea typeface="+mn-ea"/>
              <a:cs typeface="Angsana New" pitchFamily="18" charset="-34"/>
            </a:defRPr>
          </a:lvl7pPr>
          <a:lvl8pPr marL="3200400" algn="l" defTabSz="914400" rtl="0" eaLnBrk="1" latinLnBrk="0" hangingPunct="1">
            <a:defRPr sz="2800" kern="1200">
              <a:solidFill>
                <a:schemeClr val="tx1"/>
              </a:solidFill>
              <a:latin typeface="Calibri" pitchFamily="34" charset="0"/>
              <a:ea typeface="+mn-ea"/>
              <a:cs typeface="Angsana New" pitchFamily="18" charset="-34"/>
            </a:defRPr>
          </a:lvl8pPr>
          <a:lvl9pPr marL="3657600" algn="l" defTabSz="914400" rtl="0" eaLnBrk="1" latinLnBrk="0" hangingPunct="1">
            <a:defRPr sz="2800" kern="1200">
              <a:solidFill>
                <a:schemeClr val="tx1"/>
              </a:solidFill>
              <a:latin typeface="Calibri" pitchFamily="34" charset="0"/>
              <a:ea typeface="+mn-ea"/>
              <a:cs typeface="Angsana New" pitchFamily="18" charset="-34"/>
            </a:defRPr>
          </a:lvl9pPr>
        </a:lstStyle>
        <a:p xmlns:a="http://schemas.openxmlformats.org/drawingml/2006/main">
          <a:pPr algn="ctr"/>
          <a:r>
            <a:rPr lang="th-TH" sz="1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มหาสารคาม ปี </a:t>
          </a:r>
          <a:r>
            <a:rPr lang="en-US" sz="1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2559 - 2561</a:t>
          </a:r>
          <a:endParaRPr lang="th-TH" sz="18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0.24444</cdr:x>
      <cdr:y>0.02625</cdr:y>
    </cdr:from>
    <cdr:to>
      <cdr:x>0.75555</cdr:x>
      <cdr:y>0.16088</cdr:y>
    </cdr:to>
    <cdr:sp macro="" textlink="">
      <cdr:nvSpPr>
        <cdr:cNvPr id="2" name="กล่องข้อความ 1"/>
        <cdr:cNvSpPr txBox="1"/>
      </cdr:nvSpPr>
      <cdr:spPr>
        <a:xfrm xmlns:a="http://schemas.openxmlformats.org/drawingml/2006/main">
          <a:off x="1584176" y="72008"/>
          <a:ext cx="3312353" cy="369322"/>
        </a:xfrm>
        <a:prstGeom xmlns:a="http://schemas.openxmlformats.org/drawingml/2006/main" prst="rect">
          <a:avLst/>
        </a:prstGeom>
        <a:solidFill xmlns:a="http://schemas.openxmlformats.org/drawingml/2006/main">
          <a:srgbClr val="FFFF66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th-TH" sz="1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มหาสารคาม ปี </a:t>
          </a:r>
          <a:r>
            <a:rPr lang="en-US" sz="1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2561</a:t>
          </a:r>
          <a:endParaRPr lang="th-TH" sz="18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0.27112</cdr:x>
      <cdr:y>0</cdr:y>
    </cdr:from>
    <cdr:to>
      <cdr:x>0.73495</cdr:x>
      <cdr:y>0.13464</cdr:y>
    </cdr:to>
    <cdr:sp macro="" textlink="">
      <cdr:nvSpPr>
        <cdr:cNvPr id="2" name="กล่องข้อความ 1"/>
        <cdr:cNvSpPr txBox="1"/>
      </cdr:nvSpPr>
      <cdr:spPr>
        <a:xfrm xmlns:a="http://schemas.openxmlformats.org/drawingml/2006/main">
          <a:off x="1178530" y="0"/>
          <a:ext cx="2016224" cy="369332"/>
        </a:xfrm>
        <a:prstGeom xmlns:a="http://schemas.openxmlformats.org/drawingml/2006/main" prst="rect">
          <a:avLst/>
        </a:prstGeom>
        <a:solidFill xmlns:a="http://schemas.openxmlformats.org/drawingml/2006/main">
          <a:srgbClr val="FFFF66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th-TH"/>
          </a:defPPr>
          <a:lvl1pPr algn="l" rtl="0" fontAlgn="base">
            <a:spcBef>
              <a:spcPct val="0"/>
            </a:spcBef>
            <a:spcAft>
              <a:spcPct val="0"/>
            </a:spcAft>
            <a:defRPr sz="2800" kern="1200">
              <a:solidFill>
                <a:schemeClr val="tx1"/>
              </a:solidFill>
              <a:latin typeface="Calibri" pitchFamily="34" charset="0"/>
              <a:ea typeface="+mn-ea"/>
              <a:cs typeface="Angsana New" pitchFamily="18" charset="-34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2800" kern="1200">
              <a:solidFill>
                <a:schemeClr val="tx1"/>
              </a:solidFill>
              <a:latin typeface="Calibri" pitchFamily="34" charset="0"/>
              <a:ea typeface="+mn-ea"/>
              <a:cs typeface="Angsana New" pitchFamily="18" charset="-34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2800" kern="1200">
              <a:solidFill>
                <a:schemeClr val="tx1"/>
              </a:solidFill>
              <a:latin typeface="Calibri" pitchFamily="34" charset="0"/>
              <a:ea typeface="+mn-ea"/>
              <a:cs typeface="Angsana New" pitchFamily="18" charset="-34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2800" kern="1200">
              <a:solidFill>
                <a:schemeClr val="tx1"/>
              </a:solidFill>
              <a:latin typeface="Calibri" pitchFamily="34" charset="0"/>
              <a:ea typeface="+mn-ea"/>
              <a:cs typeface="Angsana New" pitchFamily="18" charset="-34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2800" kern="1200">
              <a:solidFill>
                <a:schemeClr val="tx1"/>
              </a:solidFill>
              <a:latin typeface="Calibri" pitchFamily="34" charset="0"/>
              <a:ea typeface="+mn-ea"/>
              <a:cs typeface="Angsana New" pitchFamily="18" charset="-34"/>
            </a:defRPr>
          </a:lvl5pPr>
          <a:lvl6pPr marL="2286000" algn="l" defTabSz="914400" rtl="0" eaLnBrk="1" latinLnBrk="0" hangingPunct="1">
            <a:defRPr sz="2800" kern="1200">
              <a:solidFill>
                <a:schemeClr val="tx1"/>
              </a:solidFill>
              <a:latin typeface="Calibri" pitchFamily="34" charset="0"/>
              <a:ea typeface="+mn-ea"/>
              <a:cs typeface="Angsana New" pitchFamily="18" charset="-34"/>
            </a:defRPr>
          </a:lvl6pPr>
          <a:lvl7pPr marL="2743200" algn="l" defTabSz="914400" rtl="0" eaLnBrk="1" latinLnBrk="0" hangingPunct="1">
            <a:defRPr sz="2800" kern="1200">
              <a:solidFill>
                <a:schemeClr val="tx1"/>
              </a:solidFill>
              <a:latin typeface="Calibri" pitchFamily="34" charset="0"/>
              <a:ea typeface="+mn-ea"/>
              <a:cs typeface="Angsana New" pitchFamily="18" charset="-34"/>
            </a:defRPr>
          </a:lvl7pPr>
          <a:lvl8pPr marL="3200400" algn="l" defTabSz="914400" rtl="0" eaLnBrk="1" latinLnBrk="0" hangingPunct="1">
            <a:defRPr sz="2800" kern="1200">
              <a:solidFill>
                <a:schemeClr val="tx1"/>
              </a:solidFill>
              <a:latin typeface="Calibri" pitchFamily="34" charset="0"/>
              <a:ea typeface="+mn-ea"/>
              <a:cs typeface="Angsana New" pitchFamily="18" charset="-34"/>
            </a:defRPr>
          </a:lvl8pPr>
          <a:lvl9pPr marL="3657600" algn="l" defTabSz="914400" rtl="0" eaLnBrk="1" latinLnBrk="0" hangingPunct="1">
            <a:defRPr sz="2800" kern="1200">
              <a:solidFill>
                <a:schemeClr val="tx1"/>
              </a:solidFill>
              <a:latin typeface="Calibri" pitchFamily="34" charset="0"/>
              <a:ea typeface="+mn-ea"/>
              <a:cs typeface="Angsana New" pitchFamily="18" charset="-34"/>
            </a:defRPr>
          </a:lvl9pPr>
        </a:lstStyle>
        <a:p xmlns:a="http://schemas.openxmlformats.org/drawingml/2006/main">
          <a:pPr algn="ctr"/>
          <a:r>
            <a:rPr lang="th-TH" sz="1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เขต </a:t>
          </a:r>
          <a:r>
            <a:rPr lang="en-US" sz="1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7</a:t>
          </a:r>
          <a:r>
            <a:rPr lang="th-TH" sz="1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ปี </a:t>
          </a:r>
          <a:r>
            <a:rPr lang="en-US" sz="1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2561</a:t>
          </a:r>
          <a:endParaRPr lang="th-TH" sz="18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0.19098</cdr:x>
      <cdr:y>0.02016</cdr:y>
    </cdr:from>
    <cdr:to>
      <cdr:x>0.78838</cdr:x>
      <cdr:y>0.1667</cdr:y>
    </cdr:to>
    <cdr:sp macro="" textlink="">
      <cdr:nvSpPr>
        <cdr:cNvPr id="2" name="กล่องข้อความ 1"/>
        <cdr:cNvSpPr txBox="1"/>
      </cdr:nvSpPr>
      <cdr:spPr>
        <a:xfrm xmlns:a="http://schemas.openxmlformats.org/drawingml/2006/main">
          <a:off x="1058912" y="50800"/>
          <a:ext cx="3312368" cy="369332"/>
        </a:xfrm>
        <a:prstGeom xmlns:a="http://schemas.openxmlformats.org/drawingml/2006/main" prst="rect">
          <a:avLst/>
        </a:prstGeom>
        <a:solidFill xmlns:a="http://schemas.openxmlformats.org/drawingml/2006/main">
          <a:srgbClr val="FFFF66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th-TH" sz="1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มหาสารคาม ปี </a:t>
          </a:r>
          <a:r>
            <a:rPr lang="en-US" sz="1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2561</a:t>
          </a:r>
          <a:endParaRPr lang="th-TH" sz="18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71435E-29CC-42E6-AF6A-9FF36B2D027E}" type="datetimeFigureOut">
              <a:rPr lang="th-TH" smtClean="0"/>
              <a:t>16/01/62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2B80D-7215-412E-8999-574D4CE099E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70411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7A0158-7762-4E16-9DDC-B2D9590C4855}" type="datetimeFigureOut">
              <a:rPr lang="th-TH" smtClean="0"/>
              <a:t>16/01/62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3DCB04-13FB-4C06-9351-464372FCB47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0258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DCB04-13FB-4C06-9351-464372FCB475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80799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5ED-D1F8-4714-96A7-7A3DE629D446}" type="datetimeFigureOut">
              <a:rPr lang="th-TH" smtClean="0"/>
              <a:t>16/01/62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163B-DE33-4220-BB61-25B32F40697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99312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5ED-D1F8-4714-96A7-7A3DE629D446}" type="datetimeFigureOut">
              <a:rPr lang="th-TH" smtClean="0"/>
              <a:t>16/01/62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163B-DE33-4220-BB61-25B32F40697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55733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5ED-D1F8-4714-96A7-7A3DE629D446}" type="datetimeFigureOut">
              <a:rPr lang="th-TH" smtClean="0"/>
              <a:t>16/01/62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163B-DE33-4220-BB61-25B32F40697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49370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5ED-D1F8-4714-96A7-7A3DE629D446}" type="datetimeFigureOut">
              <a:rPr lang="th-TH" smtClean="0"/>
              <a:t>16/01/62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163B-DE33-4220-BB61-25B32F40697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22118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5ED-D1F8-4714-96A7-7A3DE629D446}" type="datetimeFigureOut">
              <a:rPr lang="th-TH" smtClean="0"/>
              <a:t>16/01/62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163B-DE33-4220-BB61-25B32F40697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941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5ED-D1F8-4714-96A7-7A3DE629D446}" type="datetimeFigureOut">
              <a:rPr lang="th-TH" smtClean="0"/>
              <a:t>16/01/62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163B-DE33-4220-BB61-25B32F40697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15978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5ED-D1F8-4714-96A7-7A3DE629D446}" type="datetimeFigureOut">
              <a:rPr lang="th-TH" smtClean="0"/>
              <a:t>16/01/62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163B-DE33-4220-BB61-25B32F40697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55882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5ED-D1F8-4714-96A7-7A3DE629D446}" type="datetimeFigureOut">
              <a:rPr lang="th-TH" smtClean="0"/>
              <a:t>16/01/62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163B-DE33-4220-BB61-25B32F40697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86918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5ED-D1F8-4714-96A7-7A3DE629D446}" type="datetimeFigureOut">
              <a:rPr lang="th-TH" smtClean="0"/>
              <a:t>16/01/62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163B-DE33-4220-BB61-25B32F40697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8118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5ED-D1F8-4714-96A7-7A3DE629D446}" type="datetimeFigureOut">
              <a:rPr lang="th-TH" smtClean="0"/>
              <a:t>16/01/62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163B-DE33-4220-BB61-25B32F40697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95013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5ED-D1F8-4714-96A7-7A3DE629D446}" type="datetimeFigureOut">
              <a:rPr lang="th-TH" smtClean="0"/>
              <a:t>16/01/62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8163B-DE33-4220-BB61-25B32F40697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23146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835ED-D1F8-4714-96A7-7A3DE629D446}" type="datetimeFigureOut">
              <a:rPr lang="th-TH" smtClean="0"/>
              <a:t>16/01/62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8163B-DE33-4220-BB61-25B32F40697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15676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สี่เหลี่ยมมุมมน 13"/>
          <p:cNvSpPr/>
          <p:nvPr>
            <p:custDataLst>
              <p:tags r:id="rId1"/>
            </p:custDataLst>
          </p:nvPr>
        </p:nvSpPr>
        <p:spPr>
          <a:xfrm>
            <a:off x="136604" y="273845"/>
            <a:ext cx="8827884" cy="63487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h-TH" sz="2000" b="1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สถานการณ์</a:t>
            </a:r>
            <a:r>
              <a:rPr lang="th-TH" sz="20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/ผลการดำเนินงาน</a:t>
            </a:r>
          </a:p>
          <a:p>
            <a:r>
              <a:rPr lang="th-TH" sz="1800" b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ตัวชี้วัดอัตราคลอดมีชีพในหญิงอายุ 15-19 ปี ไม่เกิน 40 ต่อหญิง15-19 ปี 1</a:t>
            </a:r>
            <a:r>
              <a:rPr lang="en-US" sz="1800" b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r>
              <a:rPr lang="th-TH" sz="1800" b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000</a:t>
            </a:r>
            <a:r>
              <a:rPr lang="th-TH" sz="1800" b="1" dirty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th-TH" sz="1800" b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คน</a:t>
            </a:r>
          </a:p>
        </p:txBody>
      </p:sp>
      <p:graphicFrame>
        <p:nvGraphicFramePr>
          <p:cNvPr id="3" name="แผนภูมิ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3770544"/>
              </p:ext>
            </p:extLst>
          </p:nvPr>
        </p:nvGraphicFramePr>
        <p:xfrm>
          <a:off x="323528" y="1124744"/>
          <a:ext cx="4499992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แผนภูมิ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2252471"/>
              </p:ext>
            </p:extLst>
          </p:nvPr>
        </p:nvGraphicFramePr>
        <p:xfrm>
          <a:off x="4932040" y="1124744"/>
          <a:ext cx="4032448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แผนภูมิ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9276507"/>
              </p:ext>
            </p:extLst>
          </p:nvPr>
        </p:nvGraphicFramePr>
        <p:xfrm>
          <a:off x="1547664" y="4005064"/>
          <a:ext cx="648072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7" name="ลูกศรเชื่อมต่อแบบตรง 6"/>
          <p:cNvCxnSpPr/>
          <p:nvPr/>
        </p:nvCxnSpPr>
        <p:spPr>
          <a:xfrm>
            <a:off x="827584" y="1556792"/>
            <a:ext cx="3744416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ลูกศรเชื่อมต่อแบบตรง 7"/>
          <p:cNvCxnSpPr/>
          <p:nvPr/>
        </p:nvCxnSpPr>
        <p:spPr>
          <a:xfrm>
            <a:off x="5220072" y="1556792"/>
            <a:ext cx="3744416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ลูกศรเชื่อมต่อแบบตรง 8"/>
          <p:cNvCxnSpPr/>
          <p:nvPr/>
        </p:nvCxnSpPr>
        <p:spPr>
          <a:xfrm>
            <a:off x="2195736" y="4509120"/>
            <a:ext cx="5544616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339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สี่เหลี่ยมมุมมน 13"/>
          <p:cNvSpPr/>
          <p:nvPr>
            <p:custDataLst>
              <p:tags r:id="rId1"/>
            </p:custDataLst>
          </p:nvPr>
        </p:nvSpPr>
        <p:spPr>
          <a:xfrm>
            <a:off x="136604" y="273845"/>
            <a:ext cx="8827884" cy="63487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h-TH" sz="20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สถานการณ์/ผลการดำเนินงาน</a:t>
            </a:r>
          </a:p>
          <a:p>
            <a:r>
              <a:rPr lang="th-TH" sz="18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ตัวชี้วัด ร้อยละการตั้งครรภ์ซ้ำในหญิงอายุน้อยกว่า 20 ปี  ไม่เกินร้อยละ 9.5 </a:t>
            </a:r>
          </a:p>
        </p:txBody>
      </p:sp>
      <p:graphicFrame>
        <p:nvGraphicFramePr>
          <p:cNvPr id="5" name="แผนภูมิ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7723114"/>
              </p:ext>
            </p:extLst>
          </p:nvPr>
        </p:nvGraphicFramePr>
        <p:xfrm>
          <a:off x="4716016" y="1124744"/>
          <a:ext cx="424847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แผนภูมิ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4812985"/>
              </p:ext>
            </p:extLst>
          </p:nvPr>
        </p:nvGraphicFramePr>
        <p:xfrm>
          <a:off x="153110" y="1124744"/>
          <a:ext cx="434688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แผนภูมิ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3871181"/>
              </p:ext>
            </p:extLst>
          </p:nvPr>
        </p:nvGraphicFramePr>
        <p:xfrm>
          <a:off x="1763688" y="4077072"/>
          <a:ext cx="5544616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กล่องข้อความ 1"/>
          <p:cNvSpPr txBox="1"/>
          <p:nvPr/>
        </p:nvSpPr>
        <p:spPr>
          <a:xfrm>
            <a:off x="5436096" y="1124744"/>
            <a:ext cx="3312368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มหาสารคาม ปี </a:t>
            </a:r>
            <a:r>
              <a:rPr lang="en-US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2559 - 2561</a:t>
            </a:r>
            <a:endParaRPr lang="th-TH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1" name="ลูกศรเชื่อมต่อแบบตรง 10"/>
          <p:cNvCxnSpPr/>
          <p:nvPr/>
        </p:nvCxnSpPr>
        <p:spPr>
          <a:xfrm>
            <a:off x="611560" y="2636912"/>
            <a:ext cx="3744416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ลูกศรเชื่อมต่อแบบตรง 12"/>
          <p:cNvCxnSpPr/>
          <p:nvPr/>
        </p:nvCxnSpPr>
        <p:spPr>
          <a:xfrm>
            <a:off x="5220072" y="3356992"/>
            <a:ext cx="3744416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ลูกศรเชื่อมต่อแบบตรง 13"/>
          <p:cNvCxnSpPr/>
          <p:nvPr/>
        </p:nvCxnSpPr>
        <p:spPr>
          <a:xfrm>
            <a:off x="2195736" y="5445224"/>
            <a:ext cx="5112568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671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สี่เหลี่ยมมุมมน 13"/>
          <p:cNvSpPr/>
          <p:nvPr>
            <p:custDataLst>
              <p:tags r:id="rId1"/>
            </p:custDataLst>
          </p:nvPr>
        </p:nvSpPr>
        <p:spPr>
          <a:xfrm>
            <a:off x="136604" y="188641"/>
            <a:ext cx="8827884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h-TH" sz="18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สถานการณ์/ผลการดำเนินงาน</a:t>
            </a:r>
          </a:p>
          <a:p>
            <a:r>
              <a:rPr lang="th-TH" sz="1600" b="1" dirty="0" smtClean="0">
                <a:solidFill>
                  <a:srgbClr val="33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ตัวชี้วัด ร้อยละหญิงอายุน้อยกว่า 20 ปี หลังคลอดหรือหลังแท้งที่คุมกำเนิดได้รับการคุมกำเนิดด้วยวิธีกึ่งถาวร ( ยาฝังคุมกำเนิด/ห่วงอนามัย)</a:t>
            </a:r>
          </a:p>
        </p:txBody>
      </p:sp>
      <p:graphicFrame>
        <p:nvGraphicFramePr>
          <p:cNvPr id="4" name="แผนภูมิ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5803808"/>
              </p:ext>
            </p:extLst>
          </p:nvPr>
        </p:nvGraphicFramePr>
        <p:xfrm>
          <a:off x="1619672" y="3861048"/>
          <a:ext cx="554461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แผนภูมิ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7373176"/>
              </p:ext>
            </p:extLst>
          </p:nvPr>
        </p:nvGraphicFramePr>
        <p:xfrm>
          <a:off x="4860032" y="1124744"/>
          <a:ext cx="4104456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แผนภูมิ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0502140"/>
              </p:ext>
            </p:extLst>
          </p:nvPr>
        </p:nvGraphicFramePr>
        <p:xfrm>
          <a:off x="251520" y="1124744"/>
          <a:ext cx="4248472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9" name="ลูกศรเชื่อมต่อแบบตรง 8"/>
          <p:cNvCxnSpPr/>
          <p:nvPr/>
        </p:nvCxnSpPr>
        <p:spPr>
          <a:xfrm>
            <a:off x="467544" y="1484784"/>
            <a:ext cx="3744416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ลูกศรเชื่อมต่อแบบตรง 9"/>
          <p:cNvCxnSpPr/>
          <p:nvPr/>
        </p:nvCxnSpPr>
        <p:spPr>
          <a:xfrm>
            <a:off x="2195736" y="4652385"/>
            <a:ext cx="504056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ลูกศรเชื่อมต่อแบบตรง 10"/>
          <p:cNvCxnSpPr/>
          <p:nvPr/>
        </p:nvCxnSpPr>
        <p:spPr>
          <a:xfrm>
            <a:off x="4940493" y="1513807"/>
            <a:ext cx="3744416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984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731" y="19050"/>
            <a:ext cx="831164" cy="97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สี่เหลี่ยมผืนผ้ามุมมน 6"/>
          <p:cNvSpPr/>
          <p:nvPr/>
        </p:nvSpPr>
        <p:spPr>
          <a:xfrm>
            <a:off x="392392" y="908720"/>
            <a:ext cx="3747560" cy="5472607"/>
          </a:xfrm>
          <a:prstGeom prst="roundRect">
            <a:avLst>
              <a:gd name="adj" fmla="val 8597"/>
            </a:avLst>
          </a:prstGeom>
          <a:solidFill>
            <a:schemeClr val="accent2">
              <a:lumMod val="20000"/>
              <a:lumOff val="80000"/>
            </a:schemeClr>
          </a:solidFill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th-TH" sz="1800" dirty="0" smtClean="0">
              <a:solidFill>
                <a:srgbClr val="FF0000"/>
              </a:solidFill>
              <a:latin typeface="Times New Roman"/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r>
              <a:rPr lang="th-TH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0"/>
            <a:endParaRPr lang="th-TH" sz="1800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ctr"/>
            <a:endParaRPr lang="th-TH" sz="2400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ctr"/>
            <a:endParaRPr lang="th-TH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ctr"/>
            <a:r>
              <a:rPr lang="th-TH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วิเคราะห์</a:t>
            </a:r>
            <a:endParaRPr lang="th-TH" sz="1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/>
            <a:endParaRPr lang="th-TH" sz="1800" dirty="0" smtClean="0">
              <a:solidFill>
                <a:srgbClr val="C00000"/>
              </a:solidFill>
              <a:latin typeface="Times New Roman"/>
              <a:ea typeface="Tahoma" pitchFamily="34" charset="0"/>
              <a:cs typeface="Tahoma" pitchFamily="34" charset="0"/>
            </a:endParaRPr>
          </a:p>
          <a:p>
            <a:pPr lvl="0"/>
            <a:r>
              <a:rPr lang="th-TH" sz="1800" dirty="0" smtClean="0">
                <a:solidFill>
                  <a:srgbClr val="C00000"/>
                </a:solidFill>
                <a:latin typeface="Times New Roman"/>
                <a:ea typeface="Tahoma" pitchFamily="34" charset="0"/>
                <a:cs typeface="Tahoma" pitchFamily="34" charset="0"/>
              </a:rPr>
              <a:t>● อำเภอที่มีอัตราการตั้งครรภ์ซ้ำ</a:t>
            </a:r>
          </a:p>
          <a:p>
            <a:pPr lvl="0"/>
            <a:r>
              <a:rPr lang="th-TH" sz="1800" dirty="0" smtClean="0">
                <a:solidFill>
                  <a:srgbClr val="C00000"/>
                </a:solidFill>
                <a:latin typeface="Times New Roman"/>
                <a:ea typeface="Tahoma" pitchFamily="34" charset="0"/>
                <a:cs typeface="Tahoma" pitchFamily="34" charset="0"/>
              </a:rPr>
              <a:t>สูงเกินเกณฑ์ 3 อันดับแรก</a:t>
            </a:r>
          </a:p>
          <a:p>
            <a:pPr marL="285750" lvl="0" indent="-285750">
              <a:buFontTx/>
              <a:buChar char="-"/>
            </a:pPr>
            <a:r>
              <a:rPr lang="th-TH" sz="16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ยางสีสุราช (22</a:t>
            </a:r>
            <a:r>
              <a:rPr lang="en-US" sz="16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%</a:t>
            </a:r>
            <a:r>
              <a:rPr lang="th-TH" sz="16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marL="285750" lvl="0" indent="-285750">
              <a:buFontTx/>
              <a:buChar char="-"/>
            </a:pPr>
            <a:r>
              <a:rPr lang="th-TH" sz="16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นาเชือก (21</a:t>
            </a:r>
            <a:r>
              <a:rPr lang="en-US" sz="16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%</a:t>
            </a:r>
            <a:r>
              <a:rPr lang="th-TH" sz="16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marL="285750" lvl="0" indent="-285750">
              <a:buFontTx/>
              <a:buChar char="-"/>
            </a:pPr>
            <a:r>
              <a:rPr lang="th-TH" sz="16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เชียงยืน (19</a:t>
            </a:r>
            <a:r>
              <a:rPr lang="en-US" sz="16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%)</a:t>
            </a:r>
          </a:p>
          <a:p>
            <a:pPr lvl="0"/>
            <a:r>
              <a:rPr lang="th-TH" sz="16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เนื่องจาก</a:t>
            </a:r>
          </a:p>
          <a:p>
            <a:pPr lvl="0"/>
            <a:r>
              <a:rPr lang="th-TH" sz="16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การตั้งครรภ์ที่มีความพร้อม</a:t>
            </a:r>
          </a:p>
          <a:p>
            <a:pPr lvl="0"/>
            <a:endParaRPr lang="th-TH" sz="1600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/>
            <a:r>
              <a:rPr lang="th-TH" sz="1800" dirty="0">
                <a:solidFill>
                  <a:srgbClr val="C00000"/>
                </a:solidFill>
                <a:latin typeface="Times New Roman"/>
                <a:ea typeface="Tahoma" pitchFamily="34" charset="0"/>
                <a:cs typeface="Tahoma" pitchFamily="34" charset="0"/>
              </a:rPr>
              <a:t>● อำเภอที่มีอัตรา</a:t>
            </a:r>
            <a:r>
              <a:rPr lang="th-TH" sz="1800" dirty="0" smtClean="0">
                <a:solidFill>
                  <a:srgbClr val="C00000"/>
                </a:solidFill>
                <a:latin typeface="Times New Roman"/>
                <a:ea typeface="Tahoma" pitchFamily="34" charset="0"/>
                <a:cs typeface="Tahoma" pitchFamily="34" charset="0"/>
              </a:rPr>
              <a:t>การฝังยาคุมกำเนิดต่ำกว่าเกณฑ์ </a:t>
            </a:r>
          </a:p>
          <a:p>
            <a:r>
              <a:rPr lang="th-TH" sz="1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-ไม่</a:t>
            </a:r>
            <a:r>
              <a:rPr lang="th-TH" sz="18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มีการจัดบริการฝังยา</a:t>
            </a:r>
            <a:r>
              <a:rPr lang="th-TH" sz="1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คุมกำเนิด</a:t>
            </a:r>
            <a:endParaRPr lang="th-TH" sz="18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sz="1800" dirty="0" smtClean="0">
                <a:solidFill>
                  <a:schemeClr val="tx1"/>
                </a:solidFill>
                <a:latin typeface="Times New Roman"/>
                <a:ea typeface="Tahoma" pitchFamily="34" charset="0"/>
                <a:cs typeface="Tahoma" pitchFamily="34" charset="0"/>
              </a:rPr>
              <a:t>ในได้แก่ </a:t>
            </a:r>
            <a:r>
              <a:rPr lang="th-TH" sz="1800" dirty="0" smtClean="0">
                <a:solidFill>
                  <a:srgbClr val="C00000"/>
                </a:solidFill>
                <a:latin typeface="Times New Roman"/>
                <a:ea typeface="Tahoma" pitchFamily="34" charset="0"/>
                <a:cs typeface="Tahoma" pitchFamily="34" charset="0"/>
              </a:rPr>
              <a:t>แกดำ (0) กันทรวิชัย</a:t>
            </a:r>
          </a:p>
          <a:p>
            <a:endParaRPr lang="th-TH" sz="1800" dirty="0" smtClean="0">
              <a:solidFill>
                <a:srgbClr val="C00000"/>
              </a:solidFill>
              <a:latin typeface="Times New Roman"/>
              <a:ea typeface="Tahoma" pitchFamily="34" charset="0"/>
              <a:cs typeface="Tahoma" pitchFamily="34" charset="0"/>
            </a:endParaRPr>
          </a:p>
          <a:p>
            <a:r>
              <a:rPr lang="th-TH" sz="1800" dirty="0" smtClean="0">
                <a:solidFill>
                  <a:schemeClr val="tx1"/>
                </a:solidFill>
                <a:latin typeface="Times New Roman"/>
                <a:ea typeface="Tahoma" pitchFamily="34" charset="0"/>
                <a:cs typeface="Tahoma" pitchFamily="34" charset="0"/>
              </a:rPr>
              <a:t>-จัดบริการแต่</a:t>
            </a:r>
            <a:r>
              <a:rPr lang="th-TH" sz="1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ไม่</a:t>
            </a:r>
            <a:r>
              <a:rPr lang="th-TH" sz="18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บันทึกข้อมูลในระบบ 43 </a:t>
            </a:r>
            <a:r>
              <a:rPr lang="th-TH" sz="1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แฟ้ม </a:t>
            </a:r>
            <a:r>
              <a:rPr lang="th-TH" sz="1800" dirty="0" err="1" smtClean="0">
                <a:solidFill>
                  <a:srgbClr val="C00000"/>
                </a:solidFill>
                <a:latin typeface="Times New Roman"/>
                <a:ea typeface="Tahoma" pitchFamily="34" charset="0"/>
                <a:cs typeface="Tahoma" pitchFamily="34" charset="0"/>
              </a:rPr>
              <a:t>พยัคฆ</a:t>
            </a:r>
            <a:r>
              <a:rPr lang="th-TH" sz="1800" dirty="0" smtClean="0">
                <a:solidFill>
                  <a:srgbClr val="C00000"/>
                </a:solidFill>
                <a:latin typeface="Times New Roman"/>
                <a:ea typeface="Tahoma" pitchFamily="34" charset="0"/>
                <a:cs typeface="Tahoma" pitchFamily="34" charset="0"/>
              </a:rPr>
              <a:t>ภูมิพิสัย (29.63</a:t>
            </a:r>
            <a:r>
              <a:rPr lang="en-US" sz="1800" dirty="0" smtClean="0">
                <a:solidFill>
                  <a:srgbClr val="C00000"/>
                </a:solidFill>
                <a:latin typeface="Times New Roman"/>
                <a:ea typeface="Tahoma" pitchFamily="34" charset="0"/>
                <a:cs typeface="Tahoma" pitchFamily="34" charset="0"/>
              </a:rPr>
              <a:t>%</a:t>
            </a:r>
            <a:r>
              <a:rPr lang="th-TH" sz="1800" dirty="0" smtClean="0">
                <a:solidFill>
                  <a:srgbClr val="C00000"/>
                </a:solidFill>
                <a:latin typeface="Times New Roman"/>
                <a:ea typeface="Tahoma" pitchFamily="34" charset="0"/>
                <a:cs typeface="Tahoma" pitchFamily="34" charset="0"/>
              </a:rPr>
              <a:t>)  ยางสีสุราช (0)</a:t>
            </a:r>
          </a:p>
          <a:p>
            <a:pPr lvl="0"/>
            <a:endParaRPr lang="th-TH" sz="1800" dirty="0">
              <a:latin typeface="Times New Roman"/>
              <a:ea typeface="Tahoma" pitchFamily="34" charset="0"/>
              <a:cs typeface="Tahoma" pitchFamily="34" charset="0"/>
            </a:endParaRPr>
          </a:p>
          <a:p>
            <a:pPr lvl="0"/>
            <a:endParaRPr lang="en-US" sz="1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endParaRPr lang="th-TH" sz="18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endParaRPr lang="th-TH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endParaRPr lang="th-TH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r>
              <a:rPr lang="th-TH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th-TH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4864725" y="764704"/>
            <a:ext cx="4099763" cy="5976664"/>
          </a:xfrm>
          <a:prstGeom prst="roundRect">
            <a:avLst>
              <a:gd name="adj" fmla="val 5501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lvl="0" algn="ctr"/>
            <a:r>
              <a:rPr lang="th-TH" sz="18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แนวทางการดำเนินงาน ปี 2562</a:t>
            </a:r>
          </a:p>
          <a:p>
            <a:pPr lvl="0" algn="ctr"/>
            <a:endParaRPr lang="th-TH" sz="1800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/>
            <a:r>
              <a:rPr lang="th-TH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th-TH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มีการเสริมพลังภาคีเครือข่ายในงานอนามัยแม่และเด็ก และใช้กลไก </a:t>
            </a:r>
            <a:r>
              <a:rPr lang="en-US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MCH. </a:t>
            </a:r>
            <a:r>
              <a:rPr lang="en-US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BOARD </a:t>
            </a:r>
            <a:r>
              <a:rPr lang="th-TH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ในการขับเคลื่อนการ</a:t>
            </a:r>
            <a:r>
              <a:rPr lang="th-TH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ดำเนินงาน </a:t>
            </a:r>
            <a:r>
              <a:rPr lang="th-TH" sz="1500" b="1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บูรณา</a:t>
            </a:r>
            <a:r>
              <a:rPr lang="th-TH" sz="15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การกับงาน </a:t>
            </a:r>
            <a:r>
              <a:rPr lang="en-US" sz="15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Smart </a:t>
            </a:r>
            <a:r>
              <a:rPr lang="en-US" sz="15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Kids</a:t>
            </a:r>
            <a:r>
              <a:rPr lang="th-TH" sz="15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th-TH" sz="1500" b="1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พชอ</a:t>
            </a:r>
            <a:r>
              <a:rPr lang="th-TH" sz="15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/</a:t>
            </a:r>
            <a:r>
              <a:rPr lang="en-US" sz="15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Be No.1</a:t>
            </a:r>
            <a:r>
              <a:rPr lang="th-TH" sz="15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และ </a:t>
            </a:r>
            <a:r>
              <a:rPr lang="en-US" sz="15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STD</a:t>
            </a:r>
            <a:endParaRPr lang="en-US" sz="15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2.ส่งเสริม </a:t>
            </a:r>
            <a:r>
              <a:rPr lang="th-TH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สนับสนุน ให้หน่วยบริการทุกระดับ</a:t>
            </a:r>
            <a:r>
              <a:rPr lang="th-TH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จัดบริการคลินิกที่เป็นมิตรกับวัยรุ่น โดยเน้นการค้นหาติดตามกลุ่มเสี่ยงเพื่อให้ข้อมูลการป้องกันการตั้งครรภ์/การวางแผนครอบครัวที่เหมาะสม</a:t>
            </a:r>
          </a:p>
          <a:p>
            <a:r>
              <a:rPr lang="en-US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th-TH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ส่งเสริม สนับสนุน </a:t>
            </a:r>
            <a:r>
              <a:rPr lang="th-TH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ให้ รพ.ทุกแห่งจัดบริการฝังยาคุมกำเนิดหลังคลอดทันทีก่อนกลับบ้านและเชิงรุกในโรงเรียน</a:t>
            </a:r>
            <a:endParaRPr lang="en-US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4.พัฒนา</a:t>
            </a:r>
            <a:r>
              <a:rPr lang="th-TH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ศักยภาพบุคลากร </a:t>
            </a:r>
            <a:r>
              <a:rPr lang="th-TH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ด้านการให้คำปรึกษาวางแผนครอบครัว </a:t>
            </a:r>
          </a:p>
          <a:p>
            <a:r>
              <a:rPr lang="en-US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</a:t>
            </a:r>
            <a:r>
              <a:rPr lang="th-TH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ส่งเสริม สนับสนุน ให้หน่วยบริการทุกระดับจัดระบบเฝ้าระวัง</a:t>
            </a:r>
            <a:r>
              <a:rPr lang="th-TH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หญิงตั้งครรภ์วัยรุ่นช่วง</a:t>
            </a:r>
            <a:r>
              <a:rPr lang="th-TH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ตั้งครรภ์ คลอด และหลัง</a:t>
            </a:r>
            <a:r>
              <a:rPr lang="th-TH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คลอด</a:t>
            </a:r>
            <a:endParaRPr lang="en-US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r>
              <a:rPr lang="th-TH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.พัฒนา</a:t>
            </a:r>
            <a:r>
              <a:rPr lang="th-TH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ศักยภาพภาคีเครือข่ายให้สามารถค้นหาการตั้งครรภ์ในระยะต้นและส่งเข้าถึงระบบบริการคุณภาพ </a:t>
            </a:r>
            <a:endParaRPr lang="th-TH" sz="1500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7.อภิปรายกรณีศึกษาการตั้งครรภ์ซ้ำเพื่อแลกเปลี่ยนเรียนรู้และวิเคราะห์ปัญหา</a:t>
            </a:r>
          </a:p>
          <a:p>
            <a:r>
              <a:rPr lang="th-TH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th-TH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.การ</a:t>
            </a:r>
            <a:r>
              <a:rPr lang="th-TH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สื่อสาร</a:t>
            </a:r>
            <a:r>
              <a:rPr lang="th-TH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ความรู้เรื่องการคุมกำเนิดแก่พ่อแม่ผู้ปกครอง</a:t>
            </a:r>
            <a:r>
              <a:rPr lang="th-TH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ในช่วงที่วัยรุ่น</a:t>
            </a:r>
            <a:r>
              <a:rPr lang="th-TH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ตั้งครรภ์ </a:t>
            </a:r>
          </a:p>
          <a:p>
            <a:endParaRPr lang="th-TH" sz="1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สี่เหลี่ยมมุมมน 11"/>
          <p:cNvSpPr/>
          <p:nvPr>
            <p:custDataLst>
              <p:tags r:id="rId1"/>
            </p:custDataLst>
          </p:nvPr>
        </p:nvSpPr>
        <p:spPr>
          <a:xfrm>
            <a:off x="231328" y="0"/>
            <a:ext cx="8733160" cy="6206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altLang="th-TH" b="1" u="sng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วิเคราะห์หญิงตั้งครรภ์ซ้ำเกินเกณฑ์</a:t>
            </a:r>
            <a:endParaRPr lang="th-TH" altLang="th-TH" b="1" u="sng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ลูกศรขวา 1"/>
          <p:cNvSpPr/>
          <p:nvPr/>
        </p:nvSpPr>
        <p:spPr>
          <a:xfrm>
            <a:off x="4216653" y="2931582"/>
            <a:ext cx="64807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6046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XXTnyjW6NLf6dcsAfUgb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XXTnyjW6NLf6dcsAfUgb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XXTnyjW6NLf6dcsAfUgb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M3TUoxnjlEDjzg24KCuMr"/>
</p:tagLst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395</Words>
  <Application>Microsoft Office PowerPoint</Application>
  <PresentationFormat>นำเสนอทางหน้าจอ (4:3)</PresentationFormat>
  <Paragraphs>52</Paragraphs>
  <Slides>4</Slides>
  <Notes>1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4</vt:i4>
      </vt:variant>
    </vt:vector>
  </HeadingPairs>
  <TitlesOfParts>
    <vt:vector size="5" baseType="lpstr">
      <vt:lpstr>ชุดรูปแบบของ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ตัวชี้วัดกลุ่มวัยรุ่น</dc:title>
  <dc:creator>admin</dc:creator>
  <cp:lastModifiedBy>admin</cp:lastModifiedBy>
  <cp:revision>18</cp:revision>
  <cp:lastPrinted>2019-01-16T09:49:40Z</cp:lastPrinted>
  <dcterms:created xsi:type="dcterms:W3CDTF">2018-10-18T05:06:26Z</dcterms:created>
  <dcterms:modified xsi:type="dcterms:W3CDTF">2019-01-16T09:50:06Z</dcterms:modified>
</cp:coreProperties>
</file>