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9" r:id="rId4"/>
    <p:sldMasterId id="2147483721" r:id="rId5"/>
    <p:sldMasterId id="2147483733" r:id="rId6"/>
  </p:sldMasterIdLst>
  <p:notesMasterIdLst>
    <p:notesMasterId r:id="rId50"/>
  </p:notesMasterIdLst>
  <p:handoutMasterIdLst>
    <p:handoutMasterId r:id="rId51"/>
  </p:handoutMasterIdLst>
  <p:sldIdLst>
    <p:sldId id="665" r:id="rId7"/>
    <p:sldId id="662" r:id="rId8"/>
    <p:sldId id="675" r:id="rId9"/>
    <p:sldId id="676" r:id="rId10"/>
    <p:sldId id="677" r:id="rId11"/>
    <p:sldId id="661" r:id="rId12"/>
    <p:sldId id="678" r:id="rId13"/>
    <p:sldId id="679" r:id="rId14"/>
    <p:sldId id="692" r:id="rId15"/>
    <p:sldId id="681" r:id="rId16"/>
    <p:sldId id="682" r:id="rId17"/>
    <p:sldId id="683" r:id="rId18"/>
    <p:sldId id="684" r:id="rId19"/>
    <p:sldId id="685" r:id="rId20"/>
    <p:sldId id="686" r:id="rId21"/>
    <p:sldId id="687" r:id="rId22"/>
    <p:sldId id="688" r:id="rId23"/>
    <p:sldId id="258" r:id="rId24"/>
    <p:sldId id="652" r:id="rId25"/>
    <p:sldId id="670" r:id="rId26"/>
    <p:sldId id="659" r:id="rId27"/>
    <p:sldId id="657" r:id="rId28"/>
    <p:sldId id="668" r:id="rId29"/>
    <p:sldId id="694" r:id="rId30"/>
    <p:sldId id="696" r:id="rId31"/>
    <p:sldId id="699" r:id="rId32"/>
    <p:sldId id="658" r:id="rId33"/>
    <p:sldId id="673" r:id="rId34"/>
    <p:sldId id="693" r:id="rId35"/>
    <p:sldId id="697" r:id="rId36"/>
    <p:sldId id="700" r:id="rId37"/>
    <p:sldId id="660" r:id="rId38"/>
    <p:sldId id="672" r:id="rId39"/>
    <p:sldId id="695" r:id="rId40"/>
    <p:sldId id="698" r:id="rId41"/>
    <p:sldId id="701" r:id="rId42"/>
    <p:sldId id="691" r:id="rId43"/>
    <p:sldId id="690" r:id="rId44"/>
    <p:sldId id="654" r:id="rId45"/>
    <p:sldId id="651" r:id="rId46"/>
    <p:sldId id="664" r:id="rId47"/>
    <p:sldId id="655" r:id="rId48"/>
    <p:sldId id="667" r:id="rId49"/>
  </p:sldIdLst>
  <p:sldSz cx="12192000" cy="6858000"/>
  <p:notesSz cx="6858000" cy="994568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KD Windows Se7en V1" initials="KWSV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9933"/>
    <a:srgbClr val="FFFFCC"/>
    <a:srgbClr val="F4FAAC"/>
    <a:srgbClr val="FF9966"/>
    <a:srgbClr val="FFCC99"/>
    <a:srgbClr val="66FF99"/>
    <a:srgbClr val="33CC33"/>
    <a:srgbClr val="66FF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สไตล์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510" y="-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934" y="-108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3594;&#3637;&#3657;&#3649;&#3592;&#3591;&#3623;&#3633;&#3618;&#3648;&#3619;&#3637;&#3618;&#3609;\&#3592;&#3633;&#3591;&#3627;&#3623;&#3633;&#3604;&#3585;&#3634;&#3628;&#3626;&#3636;&#3609;&#3608;&#3640;&#366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B39-49A6-9849-D079E60A68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B39-49A6-9849-D079E60A68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B39-49A6-9849-D079E60A68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B39-49A6-9849-D079E60A6844}"/>
              </c:ext>
            </c:extLst>
          </c:dPt>
          <c:dLbls>
            <c:dLbl>
              <c:idx val="0"/>
              <c:layout>
                <c:manualLayout>
                  <c:x val="8.6646260844366364E-3"/>
                  <c:y val="0.162580797765363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B39-49A6-9849-D079E60A6844}"/>
                </c:ext>
              </c:extLst>
            </c:dLbl>
            <c:dLbl>
              <c:idx val="2"/>
              <c:layout>
                <c:manualLayout>
                  <c:x val="5.5610091826199934E-3"/>
                  <c:y val="0.1208101699781249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B39-49A6-9849-D079E60A6844}"/>
                </c:ext>
              </c:extLst>
            </c:dLbl>
            <c:dLbl>
              <c:idx val="3"/>
              <c:layout>
                <c:manualLayout>
                  <c:x val="1.0139822143335808E-2"/>
                  <c:y val="3.565709697718025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B39-49A6-9849-D079E60A684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h-TH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Sheet4!$B$26:$B$29</c:f>
              <c:strCache>
                <c:ptCount val="4"/>
                <c:pt idx="0">
                  <c:v>บกพร่องทางสติปัญญา</c:v>
                </c:pt>
                <c:pt idx="1">
                  <c:v>บกพร่องทางการเรียนรู้</c:v>
                </c:pt>
                <c:pt idx="2">
                  <c:v>ปัญหาพฤติกรรมหรืออารมณ์</c:v>
                </c:pt>
                <c:pt idx="3">
                  <c:v>ออทิสติก</c:v>
                </c:pt>
              </c:strCache>
            </c:strRef>
          </c:cat>
          <c:val>
            <c:numRef>
              <c:f>Sheet4!$C$26:$C$29</c:f>
              <c:numCache>
                <c:formatCode>0.00</c:formatCode>
                <c:ptCount val="4"/>
                <c:pt idx="0">
                  <c:v>2.7611402440539803</c:v>
                </c:pt>
                <c:pt idx="1">
                  <c:v>94.012973134179987</c:v>
                </c:pt>
                <c:pt idx="2">
                  <c:v>1.5433556179635659</c:v>
                </c:pt>
                <c:pt idx="3">
                  <c:v>0.80771429281507068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B39-49A6-9849-D079E60A684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555575679640659"/>
          <c:y val="0.17609316039900608"/>
          <c:w val="0.27064314563599151"/>
          <c:h val="0.6783885557351477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defRPr>
          </a:pPr>
          <a:endParaRPr lang="th-TH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0D8F4-661D-461F-882D-AA65D761A3CA}" type="doc">
      <dgm:prSet loTypeId="urn:microsoft.com/office/officeart/2005/8/layout/hierarchy2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9EEC01DC-F70D-49E9-86C1-F06ACA3BAA6C}">
      <dgm:prSet phldrT="[ข้อความ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thaiDist"/>
          <a:r>
            <a:rPr lang="th-TH" sz="2800" b="1" dirty="0">
              <a:latin typeface="TH SarabunPSK" pitchFamily="34" charset="-34"/>
              <a:cs typeface="TH SarabunPSK" pitchFamily="34" charset="-34"/>
            </a:rPr>
            <a:t>         </a:t>
          </a:r>
          <a:r>
            <a:rPr lang="th-TH" sz="2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การเฝ้าระวังเด็กที่มีปัญหาการเรียนรู้ พฤติกรรมและอารมณ์ การส่งเสริม </a:t>
          </a:r>
          <a:r>
            <a:rPr lang="en-US" sz="2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IQ/EQ </a:t>
          </a:r>
          <a:r>
            <a:rPr lang="th-TH" sz="2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เด็กวัยเรียน และพัฒนาระบบการดูแลช่วยเหลือนักเรียนในโรงเรียน</a:t>
          </a:r>
        </a:p>
      </dgm:t>
    </dgm:pt>
    <dgm:pt modelId="{70CC8E42-47E9-458C-8695-76A1B0EF46CD}" type="parTrans" cxnId="{F9008E25-DF80-4886-8E36-86B02D13AD95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AD70DDA0-3778-407C-AB78-D7FC34817DEE}" type="sibTrans" cxnId="{F9008E25-DF80-4886-8E36-86B02D13AD95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3C99AC4-B7E1-4603-BE19-24F260A66350}">
      <dgm:prSet phldrT="[ข้อความ]" custT="1"/>
      <dgm:spPr/>
      <dgm:t>
        <a:bodyPr/>
        <a:lstStyle/>
        <a:p>
          <a:pPr algn="l"/>
          <a:r>
            <a:rPr lang="th-TH" sz="2400" b="1" i="0" u="sng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เด็กกลุ่มเสี่ยง</a:t>
          </a:r>
          <a:r>
            <a:rPr lang="th-TH" sz="2400" b="1" i="0" u="none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400" b="1" i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หมายถึง เด็กนักเรียนที่ได้รับการประเมินจากโรงเรียนว่ามีความเสี่ยง/มีปัญหา </a:t>
          </a:r>
          <a:r>
            <a:rPr lang="en-US" sz="2400" b="1" i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LD ID ADHD Autistic</a:t>
          </a:r>
          <a:r>
            <a:rPr lang="th-TH" sz="2400" b="1" i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ปัญหาการเรียน พฤติกรรม อารมณ์ ควรได้รับการติดตามช่วยเหลือ และส่งเสริมอย่างเหมาะสม ให้กลับมาปกติ </a:t>
          </a:r>
        </a:p>
      </dgm:t>
    </dgm:pt>
    <dgm:pt modelId="{7FB125E2-A706-4551-B81C-97F9FC55311A}" type="parTrans" cxnId="{C8AFD62D-60F0-44D0-99A4-BE3F57062489}">
      <dgm:prSet custT="1"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E30668B6-0B76-4664-AAC1-D61147F47EBB}" type="sibTrans" cxnId="{C8AFD62D-60F0-44D0-99A4-BE3F57062489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55117123-E989-47D8-97D7-616F23A5F21C}">
      <dgm:prSet phldrT="[ข้อความ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th-TH" sz="2400" b="1" dirty="0">
              <a:latin typeface="TH SarabunPSK" pitchFamily="34" charset="-34"/>
              <a:cs typeface="TH SarabunPSK" pitchFamily="34" charset="-34"/>
            </a:rPr>
            <a:t> * สื่อสารและสร้างความตระหนักจากสถานการณ์ระดับ </a:t>
          </a:r>
          <a:r>
            <a:rPr lang="en-US" sz="2400" b="1" dirty="0">
              <a:latin typeface="TH SarabunPSK" pitchFamily="34" charset="-34"/>
              <a:cs typeface="TH SarabunPSK" pitchFamily="34" charset="-34"/>
            </a:rPr>
            <a:t>IQ/ EQ</a:t>
          </a:r>
          <a:r>
            <a:rPr lang="th-TH" sz="2400" b="1" dirty="0">
              <a:latin typeface="TH SarabunPSK" pitchFamily="34" charset="-34"/>
              <a:cs typeface="TH SarabunPSK" pitchFamily="34" charset="-34"/>
            </a:rPr>
            <a:t> ของเด็กไทย และปัจจัยที่เกี่ยวข้องต่อสังคมในวงกว้าง</a:t>
          </a:r>
          <a:r>
            <a:rPr lang="en-US" sz="2400" b="1" dirty="0">
              <a:latin typeface="TH SarabunPSK" pitchFamily="34" charset="-34"/>
              <a:cs typeface="TH SarabunPSK" pitchFamily="34" charset="-34"/>
            </a:rPr>
            <a:t> </a:t>
          </a:r>
          <a:endParaRPr lang="th-TH" sz="2400" b="1" dirty="0">
            <a:latin typeface="TH SarabunPSK" pitchFamily="34" charset="-34"/>
            <a:cs typeface="TH SarabunPSK" pitchFamily="34" charset="-34"/>
          </a:endParaRPr>
        </a:p>
      </dgm:t>
    </dgm:pt>
    <dgm:pt modelId="{F9350757-12E2-46CF-A7A3-FFD8C637C61E}" type="parTrans" cxnId="{C9898D66-9DFD-4D18-A1DA-B905E1008147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E193C7C1-2A35-4511-AA19-51C898BD776A}" type="sibTrans" cxnId="{C9898D66-9DFD-4D18-A1DA-B905E1008147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B7F41CFB-ABF9-4291-930E-E1931AAB9A89}">
      <dgm:prSet phldrT="[ข้อความ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th-TH" sz="2400" b="1" dirty="0">
              <a:latin typeface="TH SarabunPSK" pitchFamily="34" charset="-34"/>
              <a:cs typeface="TH SarabunPSK" pitchFamily="34" charset="-34"/>
            </a:rPr>
            <a:t> * พัฒนาองค์ความรู้ที่เชื่อมโยงกับระบบเฝ้าระวังปัญหา </a:t>
          </a:r>
          <a:r>
            <a:rPr lang="en-US" sz="2400" b="1" dirty="0">
              <a:latin typeface="TH SarabunPSK" pitchFamily="34" charset="-34"/>
              <a:cs typeface="TH SarabunPSK" pitchFamily="34" charset="-34"/>
            </a:rPr>
            <a:t>IQ/ EQ</a:t>
          </a:r>
          <a:r>
            <a:rPr lang="th-TH" sz="2400" b="1" dirty="0">
              <a:latin typeface="TH SarabunPSK" pitchFamily="34" charset="-34"/>
              <a:cs typeface="TH SarabunPSK" pitchFamily="34" charset="-34"/>
            </a:rPr>
            <a:t> </a:t>
          </a:r>
        </a:p>
      </dgm:t>
    </dgm:pt>
    <dgm:pt modelId="{93E3BF0D-B9EE-4F30-9819-B71BF68F5124}" type="parTrans" cxnId="{71DD6B80-35F9-40EF-B9AE-5DCD30DC47A2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3E113628-6592-496E-92B1-50C792AEC2AC}" type="sibTrans" cxnId="{71DD6B80-35F9-40EF-B9AE-5DCD30DC47A2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D70F921C-BFC5-43CC-866B-BE9BC439F966}">
      <dgm:prSet phldrT="[ข้อความ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thaiDist"/>
          <a:r>
            <a:rPr lang="th-TH" sz="2400" b="1" dirty="0">
              <a:latin typeface="TH SarabunPSK" pitchFamily="34" charset="-34"/>
              <a:cs typeface="TH SarabunPSK" pitchFamily="34" charset="-34"/>
            </a:rPr>
            <a:t> * สนับสนุนให้มีระบบการดูแลช่วยเหลือ</a:t>
          </a:r>
          <a:r>
            <a:rPr lang="th-TH" sz="2400" b="1" u="sng" dirty="0">
              <a:latin typeface="TH SarabunPSK" pitchFamily="34" charset="-34"/>
              <a:cs typeface="TH SarabunPSK" pitchFamily="34" charset="-34"/>
            </a:rPr>
            <a:t>เด็กกลุ่มเสี่ยง</a:t>
          </a:r>
          <a:r>
            <a:rPr lang="th-TH" sz="2400" b="1" dirty="0">
              <a:latin typeface="TH SarabunPSK" pitchFamily="34" charset="-34"/>
              <a:cs typeface="TH SarabunPSK" pitchFamily="34" charset="-34"/>
            </a:rPr>
            <a:t>ที่เชื่อมโยงกับระบบสาธารณสุข ผ่านโรงเรียนส่งเสริมสุขภาพโดย</a:t>
          </a:r>
          <a:r>
            <a:rPr lang="th-TH" sz="2400" b="1" dirty="0" err="1">
              <a:latin typeface="TH SarabunPSK" pitchFamily="34" charset="-34"/>
              <a:cs typeface="TH SarabunPSK" pitchFamily="34" charset="-34"/>
            </a:rPr>
            <a:t>บูรณา</a:t>
          </a:r>
          <a:r>
            <a:rPr lang="th-TH" sz="2400" b="1" dirty="0">
              <a:latin typeface="TH SarabunPSK" pitchFamily="34" charset="-34"/>
              <a:cs typeface="TH SarabunPSK" pitchFamily="34" charset="-34"/>
            </a:rPr>
            <a:t>การระหว่างสถานบริการสาธารณสุข  สถานศึกษา และ </a:t>
          </a:r>
          <a:r>
            <a:rPr lang="th-TH" sz="2400" b="1" dirty="0" err="1">
              <a:latin typeface="TH SarabunPSK" pitchFamily="34" charset="-34"/>
              <a:cs typeface="TH SarabunPSK" pitchFamily="34" charset="-34"/>
            </a:rPr>
            <a:t>อปท</a:t>
          </a:r>
          <a:r>
            <a:rPr lang="th-TH" sz="2400" b="1" dirty="0">
              <a:latin typeface="TH SarabunPSK" pitchFamily="34" charset="-34"/>
              <a:cs typeface="TH SarabunPSK" pitchFamily="34" charset="-34"/>
            </a:rPr>
            <a:t>.</a:t>
          </a:r>
          <a:endParaRPr lang="en-US" sz="2400" b="1" dirty="0">
            <a:latin typeface="TH SarabunPSK" pitchFamily="34" charset="-34"/>
            <a:cs typeface="TH SarabunPSK" pitchFamily="34" charset="-34"/>
          </a:endParaRPr>
        </a:p>
      </dgm:t>
    </dgm:pt>
    <dgm:pt modelId="{CA2DE4D6-27F1-406B-93D0-56FC1C9C02E9}" type="parTrans" cxnId="{B2D1C77A-8D66-4C24-8249-F9A7BA9898CB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E5E9A0EB-7043-4F43-AC70-3E2D0F1F91C3}" type="sibTrans" cxnId="{B2D1C77A-8D66-4C24-8249-F9A7BA9898CB}">
      <dgm:prSet/>
      <dgm:spPr/>
      <dgm:t>
        <a:bodyPr/>
        <a:lstStyle/>
        <a:p>
          <a:pPr algn="l"/>
          <a:endParaRPr lang="th-TH" sz="2000" b="1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41781BBC-CEDB-40CE-B142-C32802ED6D3E}" type="pres">
      <dgm:prSet presAssocID="{6150D8F4-661D-461F-882D-AA65D761A3C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7AF1AE7-F95D-46D9-9172-4D04BCEE4D9B}" type="pres">
      <dgm:prSet presAssocID="{9EEC01DC-F70D-49E9-86C1-F06ACA3BAA6C}" presName="root1" presStyleCnt="0"/>
      <dgm:spPr/>
    </dgm:pt>
    <dgm:pt modelId="{CF8DFAC9-3734-450D-90DA-00891205C006}" type="pres">
      <dgm:prSet presAssocID="{9EEC01DC-F70D-49E9-86C1-F06ACA3BAA6C}" presName="LevelOneTextNode" presStyleLbl="node0" presStyleIdx="0" presStyleCnt="4" custScaleX="535595" custScaleY="112715" custLinFactNeighborX="-499" custLinFactNeighborY="-465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E094F442-36A2-483D-BD69-65E6B8D62FE7}" type="pres">
      <dgm:prSet presAssocID="{9EEC01DC-F70D-49E9-86C1-F06ACA3BAA6C}" presName="level2hierChild" presStyleCnt="0"/>
      <dgm:spPr/>
    </dgm:pt>
    <dgm:pt modelId="{6B5C4615-24A1-4746-B63B-671AF0216933}" type="pres">
      <dgm:prSet presAssocID="{55117123-E989-47D8-97D7-616F23A5F21C}" presName="root1" presStyleCnt="0"/>
      <dgm:spPr/>
    </dgm:pt>
    <dgm:pt modelId="{848E3E1A-0DAB-417A-9A69-CBEA5136E6C9}" type="pres">
      <dgm:prSet presAssocID="{55117123-E989-47D8-97D7-616F23A5F21C}" presName="LevelOneTextNode" presStyleLbl="node0" presStyleIdx="1" presStyleCnt="4" custScaleX="367098" custLinFactNeighborX="-617" custLinFactNeighborY="-42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8DE7C54-5CB0-4800-B166-89B13BE7EDD7}" type="pres">
      <dgm:prSet presAssocID="{55117123-E989-47D8-97D7-616F23A5F21C}" presName="level2hierChild" presStyleCnt="0"/>
      <dgm:spPr/>
    </dgm:pt>
    <dgm:pt modelId="{B93FF6B7-6624-4EB5-8353-318B159979AD}" type="pres">
      <dgm:prSet presAssocID="{B7F41CFB-ABF9-4291-930E-E1931AAB9A89}" presName="root1" presStyleCnt="0"/>
      <dgm:spPr/>
    </dgm:pt>
    <dgm:pt modelId="{82EA80D0-9F75-4664-91B8-CC54E49A1FBD}" type="pres">
      <dgm:prSet presAssocID="{B7F41CFB-ABF9-4291-930E-E1931AAB9A89}" presName="LevelOneTextNode" presStyleLbl="node0" presStyleIdx="2" presStyleCnt="4" custScaleX="335958" custScaleY="59712" custLinFactNeighborX="-617" custLinFactNeighborY="650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DDBC751-AC04-4776-9D92-B801C9A375A3}" type="pres">
      <dgm:prSet presAssocID="{B7F41CFB-ABF9-4291-930E-E1931AAB9A89}" presName="level2hierChild" presStyleCnt="0"/>
      <dgm:spPr/>
    </dgm:pt>
    <dgm:pt modelId="{CC0AC9F4-A5FF-4F81-BC7A-A9D577850A6A}" type="pres">
      <dgm:prSet presAssocID="{D70F921C-BFC5-43CC-866B-BE9BC439F966}" presName="root1" presStyleCnt="0"/>
      <dgm:spPr/>
    </dgm:pt>
    <dgm:pt modelId="{3926DC54-E9EC-4092-B144-9D54F1E85208}" type="pres">
      <dgm:prSet presAssocID="{D70F921C-BFC5-43CC-866B-BE9BC439F966}" presName="LevelOneTextNode" presStyleLbl="node0" presStyleIdx="3" presStyleCnt="4" custScaleX="328954" custScaleY="129302" custLinFactNeighborX="166" custLinFactNeighborY="1634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1CB15D3-8354-45AE-84DD-FADAAF3B63C6}" type="pres">
      <dgm:prSet presAssocID="{D70F921C-BFC5-43CC-866B-BE9BC439F966}" presName="level2hierChild" presStyleCnt="0"/>
      <dgm:spPr/>
    </dgm:pt>
    <dgm:pt modelId="{44AA9E88-9A8D-4FAB-9333-A4A3A0B8BBCB}" type="pres">
      <dgm:prSet presAssocID="{7FB125E2-A706-4551-B81C-97F9FC55311A}" presName="conn2-1" presStyleLbl="parChTrans1D2" presStyleIdx="0" presStyleCnt="1"/>
      <dgm:spPr/>
      <dgm:t>
        <a:bodyPr/>
        <a:lstStyle/>
        <a:p>
          <a:endParaRPr lang="th-TH"/>
        </a:p>
      </dgm:t>
    </dgm:pt>
    <dgm:pt modelId="{CBA8395A-DCCB-4B81-A762-20DB77A63367}" type="pres">
      <dgm:prSet presAssocID="{7FB125E2-A706-4551-B81C-97F9FC55311A}" presName="connTx" presStyleLbl="parChTrans1D2" presStyleIdx="0" presStyleCnt="1"/>
      <dgm:spPr/>
      <dgm:t>
        <a:bodyPr/>
        <a:lstStyle/>
        <a:p>
          <a:endParaRPr lang="th-TH"/>
        </a:p>
      </dgm:t>
    </dgm:pt>
    <dgm:pt modelId="{F8A23873-7072-400D-ADDA-6D1987F84D07}" type="pres">
      <dgm:prSet presAssocID="{53C99AC4-B7E1-4603-BE19-24F260A66350}" presName="root2" presStyleCnt="0"/>
      <dgm:spPr/>
    </dgm:pt>
    <dgm:pt modelId="{A81285BB-BE65-4598-8243-79601796D9D5}" type="pres">
      <dgm:prSet presAssocID="{53C99AC4-B7E1-4603-BE19-24F260A66350}" presName="LevelTwoTextNode" presStyleLbl="node2" presStyleIdx="0" presStyleCnt="1" custScaleX="218107" custScaleY="231720" custLinFactNeighborX="-1267" custLinFactNeighborY="125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04667C5-9460-4CBD-A06D-2B11AC6B05D2}" type="pres">
      <dgm:prSet presAssocID="{53C99AC4-B7E1-4603-BE19-24F260A66350}" presName="level3hierChild" presStyleCnt="0"/>
      <dgm:spPr/>
    </dgm:pt>
  </dgm:ptLst>
  <dgm:cxnLst>
    <dgm:cxn modelId="{B878CC6E-488E-48C3-936B-54B28B0C86AA}" type="presOf" srcId="{9EEC01DC-F70D-49E9-86C1-F06ACA3BAA6C}" destId="{CF8DFAC9-3734-450D-90DA-00891205C006}" srcOrd="0" destOrd="0" presId="urn:microsoft.com/office/officeart/2005/8/layout/hierarchy2"/>
    <dgm:cxn modelId="{E93F6D75-E947-4D6F-B88E-C0EE93C7E07A}" type="presOf" srcId="{6150D8F4-661D-461F-882D-AA65D761A3CA}" destId="{41781BBC-CEDB-40CE-B142-C32802ED6D3E}" srcOrd="0" destOrd="0" presId="urn:microsoft.com/office/officeart/2005/8/layout/hierarchy2"/>
    <dgm:cxn modelId="{C9898D66-9DFD-4D18-A1DA-B905E1008147}" srcId="{6150D8F4-661D-461F-882D-AA65D761A3CA}" destId="{55117123-E989-47D8-97D7-616F23A5F21C}" srcOrd="1" destOrd="0" parTransId="{F9350757-12E2-46CF-A7A3-FFD8C637C61E}" sibTransId="{E193C7C1-2A35-4511-AA19-51C898BD776A}"/>
    <dgm:cxn modelId="{C8AFD62D-60F0-44D0-99A4-BE3F57062489}" srcId="{D70F921C-BFC5-43CC-866B-BE9BC439F966}" destId="{53C99AC4-B7E1-4603-BE19-24F260A66350}" srcOrd="0" destOrd="0" parTransId="{7FB125E2-A706-4551-B81C-97F9FC55311A}" sibTransId="{E30668B6-0B76-4664-AAC1-D61147F47EBB}"/>
    <dgm:cxn modelId="{C3FA37A9-41E7-42CD-A278-BB5D2580890E}" type="presOf" srcId="{B7F41CFB-ABF9-4291-930E-E1931AAB9A89}" destId="{82EA80D0-9F75-4664-91B8-CC54E49A1FBD}" srcOrd="0" destOrd="0" presId="urn:microsoft.com/office/officeart/2005/8/layout/hierarchy2"/>
    <dgm:cxn modelId="{E198F1E5-CB25-43A4-96B4-9A517330E47D}" type="presOf" srcId="{7FB125E2-A706-4551-B81C-97F9FC55311A}" destId="{CBA8395A-DCCB-4B81-A762-20DB77A63367}" srcOrd="1" destOrd="0" presId="urn:microsoft.com/office/officeart/2005/8/layout/hierarchy2"/>
    <dgm:cxn modelId="{71DD6B80-35F9-40EF-B9AE-5DCD30DC47A2}" srcId="{6150D8F4-661D-461F-882D-AA65D761A3CA}" destId="{B7F41CFB-ABF9-4291-930E-E1931AAB9A89}" srcOrd="2" destOrd="0" parTransId="{93E3BF0D-B9EE-4F30-9819-B71BF68F5124}" sibTransId="{3E113628-6592-496E-92B1-50C792AEC2AC}"/>
    <dgm:cxn modelId="{5018E8AB-4C6C-4DC2-9F32-D9DA714E5152}" type="presOf" srcId="{D70F921C-BFC5-43CC-866B-BE9BC439F966}" destId="{3926DC54-E9EC-4092-B144-9D54F1E85208}" srcOrd="0" destOrd="0" presId="urn:microsoft.com/office/officeart/2005/8/layout/hierarchy2"/>
    <dgm:cxn modelId="{68A88FFE-B0C1-48A1-9BD6-9C9F3622B396}" type="presOf" srcId="{55117123-E989-47D8-97D7-616F23A5F21C}" destId="{848E3E1A-0DAB-417A-9A69-CBEA5136E6C9}" srcOrd="0" destOrd="0" presId="urn:microsoft.com/office/officeart/2005/8/layout/hierarchy2"/>
    <dgm:cxn modelId="{E29BB012-2274-463E-BB64-7EC038C03AEB}" type="presOf" srcId="{53C99AC4-B7E1-4603-BE19-24F260A66350}" destId="{A81285BB-BE65-4598-8243-79601796D9D5}" srcOrd="0" destOrd="0" presId="urn:microsoft.com/office/officeart/2005/8/layout/hierarchy2"/>
    <dgm:cxn modelId="{325F32EE-BC70-47C9-844C-9557E0D282A3}" type="presOf" srcId="{7FB125E2-A706-4551-B81C-97F9FC55311A}" destId="{44AA9E88-9A8D-4FAB-9333-A4A3A0B8BBCB}" srcOrd="0" destOrd="0" presId="urn:microsoft.com/office/officeart/2005/8/layout/hierarchy2"/>
    <dgm:cxn modelId="{B2D1C77A-8D66-4C24-8249-F9A7BA9898CB}" srcId="{6150D8F4-661D-461F-882D-AA65D761A3CA}" destId="{D70F921C-BFC5-43CC-866B-BE9BC439F966}" srcOrd="3" destOrd="0" parTransId="{CA2DE4D6-27F1-406B-93D0-56FC1C9C02E9}" sibTransId="{E5E9A0EB-7043-4F43-AC70-3E2D0F1F91C3}"/>
    <dgm:cxn modelId="{F9008E25-DF80-4886-8E36-86B02D13AD95}" srcId="{6150D8F4-661D-461F-882D-AA65D761A3CA}" destId="{9EEC01DC-F70D-49E9-86C1-F06ACA3BAA6C}" srcOrd="0" destOrd="0" parTransId="{70CC8E42-47E9-458C-8695-76A1B0EF46CD}" sibTransId="{AD70DDA0-3778-407C-AB78-D7FC34817DEE}"/>
    <dgm:cxn modelId="{029096BA-2115-4940-B314-5AA115E01044}" type="presParOf" srcId="{41781BBC-CEDB-40CE-B142-C32802ED6D3E}" destId="{27AF1AE7-F95D-46D9-9172-4D04BCEE4D9B}" srcOrd="0" destOrd="0" presId="urn:microsoft.com/office/officeart/2005/8/layout/hierarchy2"/>
    <dgm:cxn modelId="{D260B14B-4AA9-4D4A-B8CA-5BE464246B04}" type="presParOf" srcId="{27AF1AE7-F95D-46D9-9172-4D04BCEE4D9B}" destId="{CF8DFAC9-3734-450D-90DA-00891205C006}" srcOrd="0" destOrd="0" presId="urn:microsoft.com/office/officeart/2005/8/layout/hierarchy2"/>
    <dgm:cxn modelId="{709EDE0A-E2C7-4098-9EC4-7AC6A0A1A84D}" type="presParOf" srcId="{27AF1AE7-F95D-46D9-9172-4D04BCEE4D9B}" destId="{E094F442-36A2-483D-BD69-65E6B8D62FE7}" srcOrd="1" destOrd="0" presId="urn:microsoft.com/office/officeart/2005/8/layout/hierarchy2"/>
    <dgm:cxn modelId="{19507F33-553C-4268-B879-E8925E48AE9C}" type="presParOf" srcId="{41781BBC-CEDB-40CE-B142-C32802ED6D3E}" destId="{6B5C4615-24A1-4746-B63B-671AF0216933}" srcOrd="1" destOrd="0" presId="urn:microsoft.com/office/officeart/2005/8/layout/hierarchy2"/>
    <dgm:cxn modelId="{E821D796-12A0-4D6D-B0A7-962E264B5272}" type="presParOf" srcId="{6B5C4615-24A1-4746-B63B-671AF0216933}" destId="{848E3E1A-0DAB-417A-9A69-CBEA5136E6C9}" srcOrd="0" destOrd="0" presId="urn:microsoft.com/office/officeart/2005/8/layout/hierarchy2"/>
    <dgm:cxn modelId="{C6410CB7-4361-4026-ACED-CDC50BF5CC47}" type="presParOf" srcId="{6B5C4615-24A1-4746-B63B-671AF0216933}" destId="{F8DE7C54-5CB0-4800-B166-89B13BE7EDD7}" srcOrd="1" destOrd="0" presId="urn:microsoft.com/office/officeart/2005/8/layout/hierarchy2"/>
    <dgm:cxn modelId="{A79C5C37-8D31-478B-BFAE-7D6D66164730}" type="presParOf" srcId="{41781BBC-CEDB-40CE-B142-C32802ED6D3E}" destId="{B93FF6B7-6624-4EB5-8353-318B159979AD}" srcOrd="2" destOrd="0" presId="urn:microsoft.com/office/officeart/2005/8/layout/hierarchy2"/>
    <dgm:cxn modelId="{73303DDD-5069-4175-A9D6-59B766BE54BF}" type="presParOf" srcId="{B93FF6B7-6624-4EB5-8353-318B159979AD}" destId="{82EA80D0-9F75-4664-91B8-CC54E49A1FBD}" srcOrd="0" destOrd="0" presId="urn:microsoft.com/office/officeart/2005/8/layout/hierarchy2"/>
    <dgm:cxn modelId="{B7D55A50-F6FA-41B4-A654-EBAB99EBFCCF}" type="presParOf" srcId="{B93FF6B7-6624-4EB5-8353-318B159979AD}" destId="{9DDBC751-AC04-4776-9D92-B801C9A375A3}" srcOrd="1" destOrd="0" presId="urn:microsoft.com/office/officeart/2005/8/layout/hierarchy2"/>
    <dgm:cxn modelId="{46D65E46-BE9B-4306-AD8D-F41B24A301EE}" type="presParOf" srcId="{41781BBC-CEDB-40CE-B142-C32802ED6D3E}" destId="{CC0AC9F4-A5FF-4F81-BC7A-A9D577850A6A}" srcOrd="3" destOrd="0" presId="urn:microsoft.com/office/officeart/2005/8/layout/hierarchy2"/>
    <dgm:cxn modelId="{1BCE9A4E-D14C-40DE-966E-D92137B936A8}" type="presParOf" srcId="{CC0AC9F4-A5FF-4F81-BC7A-A9D577850A6A}" destId="{3926DC54-E9EC-4092-B144-9D54F1E85208}" srcOrd="0" destOrd="0" presId="urn:microsoft.com/office/officeart/2005/8/layout/hierarchy2"/>
    <dgm:cxn modelId="{38EDF368-1594-424F-914D-440CF4E4904C}" type="presParOf" srcId="{CC0AC9F4-A5FF-4F81-BC7A-A9D577850A6A}" destId="{F1CB15D3-8354-45AE-84DD-FADAAF3B63C6}" srcOrd="1" destOrd="0" presId="urn:microsoft.com/office/officeart/2005/8/layout/hierarchy2"/>
    <dgm:cxn modelId="{45AE6277-3032-4322-8FA0-67EC09F9865A}" type="presParOf" srcId="{F1CB15D3-8354-45AE-84DD-FADAAF3B63C6}" destId="{44AA9E88-9A8D-4FAB-9333-A4A3A0B8BBCB}" srcOrd="0" destOrd="0" presId="urn:microsoft.com/office/officeart/2005/8/layout/hierarchy2"/>
    <dgm:cxn modelId="{045672D4-F492-416D-99E9-23F7F90EA822}" type="presParOf" srcId="{44AA9E88-9A8D-4FAB-9333-A4A3A0B8BBCB}" destId="{CBA8395A-DCCB-4B81-A762-20DB77A63367}" srcOrd="0" destOrd="0" presId="urn:microsoft.com/office/officeart/2005/8/layout/hierarchy2"/>
    <dgm:cxn modelId="{4E3C7AFE-7D27-4584-82AA-01A1DA6F37F5}" type="presParOf" srcId="{F1CB15D3-8354-45AE-84DD-FADAAF3B63C6}" destId="{F8A23873-7072-400D-ADDA-6D1987F84D07}" srcOrd="1" destOrd="0" presId="urn:microsoft.com/office/officeart/2005/8/layout/hierarchy2"/>
    <dgm:cxn modelId="{0CC28B1B-6473-4F53-8BF8-3AD53B83C646}" type="presParOf" srcId="{F8A23873-7072-400D-ADDA-6D1987F84D07}" destId="{A81285BB-BE65-4598-8243-79601796D9D5}" srcOrd="0" destOrd="0" presId="urn:microsoft.com/office/officeart/2005/8/layout/hierarchy2"/>
    <dgm:cxn modelId="{9E3A5852-888A-41CF-BA71-D2F83DFA17CC}" type="presParOf" srcId="{F8A23873-7072-400D-ADDA-6D1987F84D07}" destId="{F04667C5-9460-4CBD-A06D-2B11AC6B05D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DFAC9-3734-450D-90DA-00891205C006}">
      <dsp:nvSpPr>
        <dsp:cNvPr id="0" name=""/>
        <dsp:cNvSpPr/>
      </dsp:nvSpPr>
      <dsp:spPr>
        <a:xfrm>
          <a:off x="1745" y="0"/>
          <a:ext cx="10567001" cy="111190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thaiDi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>
              <a:latin typeface="TH SarabunPSK" pitchFamily="34" charset="-34"/>
              <a:cs typeface="TH SarabunPSK" pitchFamily="34" charset="-34"/>
            </a:rPr>
            <a:t>         </a:t>
          </a:r>
          <a:r>
            <a:rPr lang="th-TH" sz="28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การเฝ้าระวังเด็กที่มีปัญหาการเรียนรู้ พฤติกรรมและอารมณ์ การส่งเสริม </a:t>
          </a:r>
          <a:r>
            <a:rPr lang="en-US" sz="28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IQ/EQ </a:t>
          </a:r>
          <a:r>
            <a:rPr lang="th-TH" sz="2800" b="1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เด็กวัยเรียน และพัฒนาระบบการดูแลช่วยเหลือนักเรียนในโรงเรียน</a:t>
          </a:r>
        </a:p>
      </dsp:txBody>
      <dsp:txXfrm>
        <a:off x="34312" y="32567"/>
        <a:ext cx="10501867" cy="1046769"/>
      </dsp:txXfrm>
    </dsp:sp>
    <dsp:sp modelId="{848E3E1A-0DAB-417A-9A69-CBEA5136E6C9}">
      <dsp:nvSpPr>
        <dsp:cNvPr id="0" name=""/>
        <dsp:cNvSpPr/>
      </dsp:nvSpPr>
      <dsp:spPr>
        <a:xfrm>
          <a:off x="0" y="1395653"/>
          <a:ext cx="7242646" cy="9864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 * สื่อสารและสร้างความตระหนักจากสถานการณ์ระดับ </a:t>
          </a:r>
          <a:r>
            <a:rPr lang="en-US" sz="2400" b="1" kern="1200" dirty="0">
              <a:latin typeface="TH SarabunPSK" pitchFamily="34" charset="-34"/>
              <a:cs typeface="TH SarabunPSK" pitchFamily="34" charset="-34"/>
            </a:rPr>
            <a:t>IQ/ EQ</a:t>
          </a: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 ของเด็กไทย และปัจจัยที่เกี่ยวข้องต่อสังคมในวงกว้าง</a:t>
          </a:r>
          <a:r>
            <a:rPr lang="en-US" sz="2400" b="1" kern="1200" dirty="0">
              <a:latin typeface="TH SarabunPSK" pitchFamily="34" charset="-34"/>
              <a:cs typeface="TH SarabunPSK" pitchFamily="34" charset="-34"/>
            </a:rPr>
            <a:t> </a:t>
          </a:r>
          <a:endParaRPr lang="th-TH" sz="2400" b="1" kern="1200" dirty="0">
            <a:latin typeface="TH SarabunPSK" pitchFamily="34" charset="-34"/>
            <a:cs typeface="TH SarabunPSK" pitchFamily="34" charset="-34"/>
          </a:endParaRPr>
        </a:p>
      </dsp:txBody>
      <dsp:txXfrm>
        <a:off x="28893" y="1424546"/>
        <a:ext cx="7184860" cy="928687"/>
      </dsp:txXfrm>
    </dsp:sp>
    <dsp:sp modelId="{82EA80D0-9F75-4664-91B8-CC54E49A1FBD}">
      <dsp:nvSpPr>
        <dsp:cNvPr id="0" name=""/>
        <dsp:cNvSpPr/>
      </dsp:nvSpPr>
      <dsp:spPr>
        <a:xfrm>
          <a:off x="0" y="2598450"/>
          <a:ext cx="6628271" cy="5890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 * พัฒนาองค์ความรู้ที่เชื่อมโยงกับระบบเฝ้าระวังปัญหา </a:t>
          </a:r>
          <a:r>
            <a:rPr lang="en-US" sz="2400" b="1" kern="1200" dirty="0">
              <a:latin typeface="TH SarabunPSK" pitchFamily="34" charset="-34"/>
              <a:cs typeface="TH SarabunPSK" pitchFamily="34" charset="-34"/>
            </a:rPr>
            <a:t>IQ/ EQ</a:t>
          </a: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 </a:t>
          </a:r>
        </a:p>
      </dsp:txBody>
      <dsp:txXfrm>
        <a:off x="17252" y="2615702"/>
        <a:ext cx="6593767" cy="554538"/>
      </dsp:txXfrm>
    </dsp:sp>
    <dsp:sp modelId="{3926DC54-E9EC-4092-B144-9D54F1E85208}">
      <dsp:nvSpPr>
        <dsp:cNvPr id="0" name=""/>
        <dsp:cNvSpPr/>
      </dsp:nvSpPr>
      <dsp:spPr>
        <a:xfrm>
          <a:off x="14865" y="3432543"/>
          <a:ext cx="6490085" cy="12755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thaiDi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 * สนับสนุนให้มีระบบการดูแลช่วยเหลือ</a:t>
          </a:r>
          <a:r>
            <a:rPr lang="th-TH" sz="2400" b="1" u="sng" kern="1200" dirty="0">
              <a:latin typeface="TH SarabunPSK" pitchFamily="34" charset="-34"/>
              <a:cs typeface="TH SarabunPSK" pitchFamily="34" charset="-34"/>
            </a:rPr>
            <a:t>เด็กกลุ่มเสี่ยง</a:t>
          </a: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ที่เชื่อมโยงกับระบบสาธารณสุข ผ่านโรงเรียนส่งเสริมสุขภาพโดย</a:t>
          </a:r>
          <a:r>
            <a:rPr lang="th-TH" sz="2400" b="1" kern="1200" dirty="0" err="1">
              <a:latin typeface="TH SarabunPSK" pitchFamily="34" charset="-34"/>
              <a:cs typeface="TH SarabunPSK" pitchFamily="34" charset="-34"/>
            </a:rPr>
            <a:t>บูรณา</a:t>
          </a: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การระหว่างสถานบริการสาธารณสุข  สถานศึกษา และ </a:t>
          </a:r>
          <a:r>
            <a:rPr lang="th-TH" sz="2400" b="1" kern="1200" dirty="0" err="1">
              <a:latin typeface="TH SarabunPSK" pitchFamily="34" charset="-34"/>
              <a:cs typeface="TH SarabunPSK" pitchFamily="34" charset="-34"/>
            </a:rPr>
            <a:t>อปท</a:t>
          </a:r>
          <a:r>
            <a:rPr lang="th-TH" sz="2400" b="1" kern="1200" dirty="0">
              <a:latin typeface="TH SarabunPSK" pitchFamily="34" charset="-34"/>
              <a:cs typeface="TH SarabunPSK" pitchFamily="34" charset="-34"/>
            </a:rPr>
            <a:t>.</a:t>
          </a:r>
          <a:endParaRPr lang="en-US" sz="2400" b="1" kern="1200" dirty="0">
            <a:latin typeface="TH SarabunPSK" pitchFamily="34" charset="-34"/>
            <a:cs typeface="TH SarabunPSK" pitchFamily="34" charset="-34"/>
          </a:endParaRPr>
        </a:p>
      </dsp:txBody>
      <dsp:txXfrm>
        <a:off x="52224" y="3469902"/>
        <a:ext cx="6415367" cy="1200811"/>
      </dsp:txXfrm>
    </dsp:sp>
    <dsp:sp modelId="{44AA9E88-9A8D-4FAB-9333-A4A3A0B8BBCB}">
      <dsp:nvSpPr>
        <dsp:cNvPr id="0" name=""/>
        <dsp:cNvSpPr/>
      </dsp:nvSpPr>
      <dsp:spPr>
        <a:xfrm rot="21429043">
          <a:off x="6504480" y="4034272"/>
          <a:ext cx="761848" cy="34199"/>
        </a:xfrm>
        <a:custGeom>
          <a:avLst/>
          <a:gdLst/>
          <a:ahLst/>
          <a:cxnLst/>
          <a:rect l="0" t="0" r="0" b="0"/>
          <a:pathLst>
            <a:path>
              <a:moveTo>
                <a:pt x="0" y="17099"/>
              </a:moveTo>
              <a:lnTo>
                <a:pt x="761848" y="1709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000" b="1" kern="120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>
        <a:off x="6866358" y="4032326"/>
        <a:ext cx="38092" cy="38092"/>
      </dsp:txXfrm>
    </dsp:sp>
    <dsp:sp modelId="{A81285BB-BE65-4598-8243-79601796D9D5}">
      <dsp:nvSpPr>
        <dsp:cNvPr id="0" name=""/>
        <dsp:cNvSpPr/>
      </dsp:nvSpPr>
      <dsp:spPr>
        <a:xfrm>
          <a:off x="7265857" y="2889509"/>
          <a:ext cx="4303134" cy="22858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i="0" u="sng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เด็กกลุ่มเสี่ยง</a:t>
          </a:r>
          <a:r>
            <a:rPr lang="th-TH" sz="2400" b="1" i="0" u="none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400" b="1" i="0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หมายถึง เด็กนักเรียนที่ได้รับการประเมินจากโรงเรียนว่ามีความเสี่ยง/มีปัญหา </a:t>
          </a:r>
          <a:r>
            <a:rPr lang="en-US" sz="2400" b="1" i="0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LD ID ADHD Autistic</a:t>
          </a:r>
          <a:r>
            <a:rPr lang="th-TH" sz="2400" b="1" i="0" kern="1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ปัญหาการเรียน พฤติกรรม อารมณ์ ควรได้รับการติดตามช่วยเหลือ และส่งเสริมอย่างเหมาะสม ให้กลับมาปกติ </a:t>
          </a:r>
        </a:p>
      </dsp:txBody>
      <dsp:txXfrm>
        <a:off x="7332807" y="2956459"/>
        <a:ext cx="4169234" cy="2151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C266-D3FD-4A9B-AED6-5DF4CDB26162}" type="datetimeFigureOut">
              <a:rPr lang="th-TH" smtClean="0"/>
              <a:t>17/01/62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7A3B0-F08D-4C0F-ACC4-2C028BDA90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28838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8EBC-A7C8-4677-A15B-4E0819A45063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16CEB-7EDA-4348-A485-18758C57741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5235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16CEB-7EDA-4348-A485-18758C577419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8212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th-TH" smtClean="0"/>
              <a:t>จากตารางที่แล้ว จังหวัดขอนแก่นมีเด็กที่ขาดการติดตาม เด็กที่ขาดการติดตาม 53.66</a:t>
            </a:r>
            <a:r>
              <a:rPr lang="en-US" smtClean="0">
                <a:cs typeface="Cordia New" pitchFamily="34" charset="-34"/>
              </a:rPr>
              <a:t>% </a:t>
            </a:r>
            <a:r>
              <a:rPr lang="th-TH" smtClean="0"/>
              <a:t>พิจารณาตามขั้นตอนนี้จะพบว่าน่าจะเกิดจากการที่เด็กเข้าสู่ระบบ </a:t>
            </a:r>
            <a:r>
              <a:rPr lang="en-US" smtClean="0">
                <a:cs typeface="Cordia New" pitchFamily="34" charset="-34"/>
              </a:rPr>
              <a:t>TEDA4I </a:t>
            </a:r>
            <a:r>
              <a:rPr lang="th-TH" smtClean="0"/>
              <a:t>ล่าช้าเกิน 60 วัน หรืออาจเกิดจากผู้ปกครองไม่พามารับบริการตามที่ถูกส่งตัวมา</a:t>
            </a:r>
          </a:p>
        </p:txBody>
      </p:sp>
      <p:sp>
        <p:nvSpPr>
          <p:cNvPr id="717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64C5FD-D859-4DD0-A6AC-5AFC68665485}" type="slidenum">
              <a:rPr lang="th-TH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จากการคัดกรองเด็กพิการ</a:t>
            </a:r>
            <a:r>
              <a:rPr lang="th-TH" baseline="0" dirty="0" smtClean="0"/>
              <a:t> </a:t>
            </a:r>
            <a:r>
              <a:rPr lang="en-US" baseline="0" dirty="0" smtClean="0"/>
              <a:t>4</a:t>
            </a:r>
            <a:r>
              <a:rPr lang="th-TH" baseline="0" dirty="0" smtClean="0"/>
              <a:t> ประเภทของกระทรวงศึกษาธิการ</a:t>
            </a:r>
            <a:r>
              <a:rPr lang="en-US" baseline="0" dirty="0" smtClean="0"/>
              <a:t> </a:t>
            </a:r>
            <a:r>
              <a:rPr lang="th-TH" baseline="0" dirty="0" smtClean="0"/>
              <a:t>ได้แก่ ภาวะเรียนรู้ช้า ภาวะแอลดี ภาวะสมาธิสั้น และออทิสติก พบว่า มีนักเรียนกลุ่มเสี่ยง </a:t>
            </a:r>
            <a:r>
              <a:rPr lang="en-US" baseline="0" dirty="0" smtClean="0"/>
              <a:t>69,724</a:t>
            </a:r>
            <a:r>
              <a:rPr lang="th-TH" baseline="0" dirty="0" smtClean="0"/>
              <a:t> คน ใน </a:t>
            </a:r>
            <a:r>
              <a:rPr lang="en-US" baseline="0" dirty="0" smtClean="0"/>
              <a:t>2364 </a:t>
            </a:r>
            <a:r>
              <a:rPr lang="th-TH" baseline="0" dirty="0" smtClean="0"/>
              <a:t>โรงเรียน ซึ่งพบเด็กเสี่ยงในโรงเรียนมากกว่าร้อยละ </a:t>
            </a:r>
            <a:r>
              <a:rPr lang="en-US" baseline="0" dirty="0" smtClean="0"/>
              <a:t>50</a:t>
            </a:r>
            <a:r>
              <a:rPr lang="th-TH" baseline="0" dirty="0" smtClean="0"/>
              <a:t> ของโรงเรียนทั้งหมด</a:t>
            </a:r>
          </a:p>
          <a:p>
            <a:r>
              <a:rPr lang="th-TH" baseline="0" dirty="0" smtClean="0"/>
              <a:t>โดย พบเด็กมีภาวะบกพร่องทางการเรียนรู้มากที่สุด </a:t>
            </a:r>
            <a:r>
              <a:rPr lang="en-US" baseline="0" dirty="0" smtClean="0"/>
              <a:t>94%</a:t>
            </a:r>
            <a:endParaRPr lang="th-TH" baseline="0" dirty="0" smtClean="0"/>
          </a:p>
          <a:p>
            <a:r>
              <a:rPr lang="th-TH" baseline="0" dirty="0" smtClean="0"/>
              <a:t>โดย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199C9-D953-443A-B3EF-AA932BB25B2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7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ตัวแทนรูปบนสไลด์ 1">
            <a:extLst>
              <a:ext uri="{FF2B5EF4-FFF2-40B4-BE49-F238E27FC236}">
                <a16:creationId xmlns:a16="http://schemas.microsoft.com/office/drawing/2014/main" xmlns="" id="{27FACE77-7F21-48FE-8FE7-DECB8159A3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ตัวแทนบันทึกย่อ 2">
            <a:extLst>
              <a:ext uri="{FF2B5EF4-FFF2-40B4-BE49-F238E27FC236}">
                <a16:creationId xmlns:a16="http://schemas.microsoft.com/office/drawing/2014/main" xmlns="" id="{EFECA5BE-B996-46B3-BDFE-54C321B52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/>
          </a:p>
        </p:txBody>
      </p:sp>
      <p:sp>
        <p:nvSpPr>
          <p:cNvPr id="11268" name="ตัวแทนหมายเลขสไลด์ 3">
            <a:extLst>
              <a:ext uri="{FF2B5EF4-FFF2-40B4-BE49-F238E27FC236}">
                <a16:creationId xmlns:a16="http://schemas.microsoft.com/office/drawing/2014/main" xmlns="" id="{AB16D1DB-7743-407C-BFC2-794FB30337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3332037-76D0-4E78-8091-52B0BC06E750}" type="slidenum">
              <a:rPr lang="th-TH" altLang="th-TH" sz="1200">
                <a:latin typeface="Calibri" panose="020F0502020204030204" pitchFamily="34" charset="0"/>
                <a:cs typeface="Cordia New" panose="020B0304020202020204" pitchFamily="34" charset="-34"/>
              </a:rPr>
              <a:pPr/>
              <a:t>19</a:t>
            </a:fld>
            <a:endParaRPr lang="th-TH" altLang="th-TH" sz="1200">
              <a:latin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9475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h-TH" altLang="th-TH"/>
          </a:p>
        </p:txBody>
      </p:sp>
      <p:sp>
        <p:nvSpPr>
          <p:cNvPr id="2970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02979" indent="-270377"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81507" indent="-216301"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14109" indent="-216301"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946712" indent="-216301"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79315" indent="-21630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811917" indent="-21630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44520" indent="-21630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77122" indent="-21630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A3BA5D7-C0CD-4C26-AD20-8EA1EB3205B2}" type="slidenum">
              <a:rPr lang="th-TH" altLang="th-TH" sz="1100">
                <a:cs typeface="Angsana New" pitchFamily="18" charset="-34"/>
              </a:rPr>
              <a:pPr/>
              <a:t>32</a:t>
            </a:fld>
            <a:endParaRPr lang="th-TH" altLang="th-TH" sz="1100"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375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ตัวแทนรูปบนสไลด์ 1">
            <a:extLst>
              <a:ext uri="{FF2B5EF4-FFF2-40B4-BE49-F238E27FC236}">
                <a16:creationId xmlns:a16="http://schemas.microsoft.com/office/drawing/2014/main" xmlns="" id="{FF1CE2B9-8056-40DF-B0C4-FB19F880B8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ตัวแทนบันทึกย่อ 2">
            <a:extLst>
              <a:ext uri="{FF2B5EF4-FFF2-40B4-BE49-F238E27FC236}">
                <a16:creationId xmlns:a16="http://schemas.microsoft.com/office/drawing/2014/main" xmlns="" id="{6DF6A440-9135-4132-88BC-C3E5F595F7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 altLang="th-TH"/>
          </a:p>
        </p:txBody>
      </p:sp>
      <p:sp>
        <p:nvSpPr>
          <p:cNvPr id="12292" name="ตัวแทนหมายเลขสไลด์ 3">
            <a:extLst>
              <a:ext uri="{FF2B5EF4-FFF2-40B4-BE49-F238E27FC236}">
                <a16:creationId xmlns:a16="http://schemas.microsoft.com/office/drawing/2014/main" xmlns="" id="{24E75351-134A-45B0-9303-8FEE55649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3ECD84-AC7A-4260-B3E8-69E685D9E33A}" type="slidenum">
              <a:rPr lang="th-TH" altLang="th-TH" sz="1200">
                <a:latin typeface="Calibri" panose="020F0502020204030204" pitchFamily="34" charset="0"/>
                <a:cs typeface="Cordia New" panose="020B0304020202020204" pitchFamily="34" charset="-34"/>
              </a:rPr>
              <a:pPr/>
              <a:t>39</a:t>
            </a:fld>
            <a:endParaRPr lang="th-TH" altLang="th-TH" sz="1200">
              <a:latin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65457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891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0173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0548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00AA5-5034-4C60-B384-62890E839B68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71E6F-0850-498C-A04B-42DD2477C7E3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07929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62CA-11A1-496C-8994-DEA5B3661489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A73A-D31C-4989-AF17-7BAEFE317E5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081763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9C19-1460-4389-865A-E01E623014D3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CC7C5-EF51-4887-B5B7-B7082BFE6B3E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110072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2F762-DD5E-48B8-A0F8-DBB3C9F1DBDB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33EC-CB1C-4F36-A6CE-D456DC8A6A90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898339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C6D9A-0704-428B-836A-B64408E406F6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8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9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22D53-A987-4A2D-935A-FE8F9986772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967821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B3396-42FA-4DA9-82FD-AD41D56EC078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4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5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66F7-FDE2-4368-8620-B1BD12D2695E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044850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DFCDA-1C78-484B-8707-8B9A7FF5AF0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3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4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5F0F2-1484-4C74-8CC6-5636B5DEC78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222536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0C8D-B971-4785-8A15-74203460800A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FDF16-C50C-4579-BA7C-0FD0A0FA48F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43258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6945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CE4A-6C16-4349-B5CC-3F3FC8AF1F6A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0E4B4-0E32-475E-B4C8-885535514802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741815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FE85C-5A28-4C65-BEAE-D2859C15F5F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E52CF-3726-44A5-A987-4879F65A445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778220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F0D4-0EF8-45D3-B322-1D8040A3A1C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3E60F-5EAD-4093-8417-E7EA58403255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522808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07" y="4120596"/>
            <a:ext cx="103632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1767" y="5036826"/>
            <a:ext cx="85344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BA42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B5DBE-84E3-41BE-B45B-79C36EA057E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27722-5E5C-4E38-A8D1-33767A6CB1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69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1A54-A435-4099-B051-D65C61944EE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A2AC4-EDFC-458A-B8D5-41F14D35C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66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1900" y="274638"/>
            <a:ext cx="8947712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1900" y="1443836"/>
            <a:ext cx="8947712" cy="4275740"/>
          </a:xfrm>
        </p:spPr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10438-A855-4A44-8AB6-43AAAF9089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FC239-5AF4-496B-9B9C-B0E8982A28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60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39ED4-722A-4C94-B501-7F5E3E0B85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281B4-93EC-4F84-9ED9-11F8C163A0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6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F1EE1-E758-4B0B-949A-9E3AAF88B32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F86C1-5E18-4DF8-B2CF-73C96A7D99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1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43835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73698"/>
            <a:ext cx="5386917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443835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73698"/>
            <a:ext cx="5389033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B17E9-6229-41B0-8793-48996CD5D5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20C68-70D7-4A4F-8ACD-5304C5D7F3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84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45BA8-0BAF-45A0-AE1C-3EF5F51E9A5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67E32-4E5C-4FAA-9455-DAB16EBBEF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4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16528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2E6D9-9926-4F98-A07F-B7A3FA57B9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CC1F6-68F8-4A69-870C-B4CA55DA0C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580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5A14-B5CF-45CA-B440-D0F509EEB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C058E-DF4C-4331-9154-EC7072ECBB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65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B8D67-5367-4DD9-98DF-A7D433990F0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F63F8-C3A3-45BD-A1EE-9F2ABA79EF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96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8BEC6-534C-44C0-930B-3A649BE490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0F1BD-13CA-4658-A31D-5489BE1E60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628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E2BC9-6EA3-46A3-919A-D66965034D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6E42C-EB30-440E-8C43-5B1A1FE940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65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A14B3-9C16-49D6-B404-4AFABD3504CE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B6765-3C03-408C-B660-4FC56D2A33F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138480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B0722-C633-4BD7-818A-48D942AD712E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F9709-98FD-42A1-9C70-3CCDCC5E22B7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6836543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0C856-CA71-4DC3-806E-2F78EAEE4D51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40E35-4E9C-4872-A99C-BD794C66D056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2970230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5446D-A102-4BB1-9AE9-EE8B5118E1FB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B9A23-F360-4768-836B-CA2864A81E0B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2462128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93DCE-DC48-4DED-AB10-BEF4B3290C83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8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9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0A4A-47A7-4F4E-B7DA-04B952EC5AAB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14373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710549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195E2-78B9-426E-B181-557CCCD8D05A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4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5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29F6A-60B6-4038-95F0-134C9AFEE426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2827057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A582-1BED-40F3-AA92-FC54EB60D38C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3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4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CF663-BAFB-4F55-8DE4-1CE3B3C5C3E3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747396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E4EA5-60A6-4337-9061-028750E70B3F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D5E55-23ED-42CD-AD6C-D4442DF54E5F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346198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503D6-4512-4627-B81D-3489DDAF960C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2872A-47A3-42A3-B7F0-E10FB7EF77F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549747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A7927-4CD7-49F8-A4E4-C2DE37712263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CF392-853D-4B69-BBE8-B678508F1826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315474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C087C-E85F-4273-934C-28CA93A06F00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88D14-550E-4865-9197-5900E5448F0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2665968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00AA5-5034-4C60-B384-62890E839B68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71E6F-0850-498C-A04B-42DD2477C7E3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043976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62CA-11A1-496C-8994-DEA5B3661489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A73A-D31C-4989-AF17-7BAEFE317E5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9022437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9C19-1460-4389-865A-E01E623014D3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CC7C5-EF51-4887-B5B7-B7082BFE6B3E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1566832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2F762-DD5E-48B8-A0F8-DBB3C9F1DBDB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33EC-CB1C-4F36-A6CE-D456DC8A6A90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82119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99557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C6D9A-0704-428B-836A-B64408E406F6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8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9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22D53-A987-4A2D-935A-FE8F9986772C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71585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B3396-42FA-4DA9-82FD-AD41D56EC078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4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5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66F7-FDE2-4368-8620-B1BD12D2695E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0965027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DFCDA-1C78-484B-8707-8B9A7FF5AF0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3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4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5F0F2-1484-4C74-8CC6-5636B5DEC78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030634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0C8D-B971-4785-8A15-74203460800A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FDF16-C50C-4579-BA7C-0FD0A0FA48F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8298459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CE4A-6C16-4349-B5CC-3F3FC8AF1F6A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6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7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0E4B4-0E32-475E-B4C8-885535514802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2820621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FE85C-5A28-4C65-BEAE-D2859C15F5F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E52CF-3726-44A5-A987-4879F65A445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255337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F0D4-0EF8-45D3-B322-1D8040A3A1C2}" type="datetimeFigureOut">
              <a:rPr lang="th-TH" altLang="th-TH"/>
              <a:pPr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3E60F-5EAD-4093-8417-E7EA58403255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791009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466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9858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39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94395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47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88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212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705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345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08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847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7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140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2134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963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CE1FA-C0A6-4AE5-B07F-E2347B62C031}" type="datetimeFigureOut">
              <a:rPr lang="th-TH" smtClean="0"/>
              <a:pPr/>
              <a:t>17/01/62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5B11-F634-4398-B68B-8F981777E93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044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แทน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คลิกเพื่อแก้ไขสไตล์ชื่อเรื่องต้นแบบ</a:t>
            </a:r>
          </a:p>
        </p:txBody>
      </p:sp>
      <p:sp>
        <p:nvSpPr>
          <p:cNvPr id="1027" name="ตัวแทนข้อความ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คลิกเพื่อแก้ไขสไตล์ของข้อความต้นแบบ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A8C3F5-3E21-495F-AC4B-CACC21F0413A}" type="datetimeFigureOut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9C4B6B-FE73-40DD-8874-CDAC531CAFB3}" type="slidenum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2505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ngsana New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B0EB63-8F18-4134-B904-5677C8FDAD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00887A-A25B-496D-B7C6-48CEF8DA912A}" type="slidenum">
              <a:rPr lang="en-US" smtClean="0">
                <a:cs typeface="Angsana New" pitchFamily="18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7173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แทน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 smtClean="0"/>
              <a:t>คลิกเพื่อแก้ไขสไตล์ชื่อเรื่องต้นแบบ</a:t>
            </a:r>
          </a:p>
        </p:txBody>
      </p:sp>
      <p:sp>
        <p:nvSpPr>
          <p:cNvPr id="1027" name="ตัวแทนข้อความ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altLang="th-TH" smtClean="0"/>
              <a:t>ระดับที่สอง</a:t>
            </a:r>
          </a:p>
          <a:p>
            <a:pPr lvl="2"/>
            <a:r>
              <a:rPr lang="th-TH" altLang="th-TH" smtClean="0"/>
              <a:t>ระดับที่สาม</a:t>
            </a:r>
          </a:p>
          <a:p>
            <a:pPr lvl="3"/>
            <a:r>
              <a:rPr lang="th-TH" altLang="th-TH" smtClean="0"/>
              <a:t>ระดับที่สี่</a:t>
            </a:r>
          </a:p>
          <a:p>
            <a:pPr lvl="4"/>
            <a:r>
              <a:rPr lang="th-TH" altLang="th-TH" smtClean="0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7E1F9B-D31C-42CE-8DE5-8F54BE999027}" type="datetimeFigureOut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D7CD8A-0C5F-4248-AAA7-FF804B40D026}" type="slidenum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31784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ngsana New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แทน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คลิกเพื่อแก้ไขสไตล์ชื่อเรื่องต้นแบบ</a:t>
            </a:r>
          </a:p>
        </p:txBody>
      </p:sp>
      <p:sp>
        <p:nvSpPr>
          <p:cNvPr id="1027" name="ตัวแทนข้อความ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คลิกเพื่อแก้ไขสไตล์ของข้อความต้นแบบ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4" name="ตัวแทนวันที่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A8C3F5-3E21-495F-AC4B-CACC21F0413A}" type="datetimeFigureOut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17/01/62</a:t>
            </a:fld>
            <a:endParaRPr lang="th-TH" altLang="th-TH"/>
          </a:p>
        </p:txBody>
      </p:sp>
      <p:sp>
        <p:nvSpPr>
          <p:cNvPr id="5" name="ตัวแทนท้ายกระดาษ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altLang="th-TH"/>
          </a:p>
        </p:txBody>
      </p:sp>
      <p:sp>
        <p:nvSpPr>
          <p:cNvPr id="6" name="ตัวแทนหมายเลขสไลด์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Cordia New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9C4B6B-FE73-40DD-8874-CDAC531CAFB3}" type="slidenum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73108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ngsana New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Angsana New" charset="0"/>
          <a:cs typeface="Angsana New" pitchFamily="18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cs typeface="Angsana New" pitchFamily="18" charset="-34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7231F-36AA-4E12-81E4-622AED7AFF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463AC-979E-401C-BC1A-0CCDCAFE11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6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Relationship Id="rId1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3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65.jpeg"/><Relationship Id="rId5" Type="http://schemas.openxmlformats.org/officeDocument/2006/relationships/image" Target="../media/image33.png"/><Relationship Id="rId10" Type="http://schemas.openxmlformats.org/officeDocument/2006/relationships/image" Target="../media/image64.png"/><Relationship Id="rId4" Type="http://schemas.openxmlformats.org/officeDocument/2006/relationships/image" Target="../media/image32.png"/><Relationship Id="rId9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5" Type="http://schemas.openxmlformats.org/officeDocument/2006/relationships/chart" Target="../charts/char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 cstate="print"/>
          <a:srcRect b="14402"/>
          <a:stretch/>
        </p:blipFill>
        <p:spPr>
          <a:xfrm>
            <a:off x="12762" y="0"/>
            <a:ext cx="12192000" cy="6957391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0" y="2547353"/>
            <a:ext cx="12204762" cy="18065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แนวทางการดำเนินงานส่งเสริมสุขภาพจิตและป้องกันปัญหาสุขภาพจิต</a:t>
            </a:r>
            <a:br>
              <a:rPr lang="th-TH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เขตสุขภาพที่ 7 ประจำปีงบประมาณ 2562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02163111-52FC-4CA3-8518-DEEB16E8D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741" y="128868"/>
            <a:ext cx="1896042" cy="232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C8B28B2-8341-421E-8315-0EC490249F92}"/>
              </a:ext>
            </a:extLst>
          </p:cNvPr>
          <p:cNvSpPr txBox="1"/>
          <p:nvPr/>
        </p:nvSpPr>
        <p:spPr>
          <a:xfrm>
            <a:off x="2056554" y="4543949"/>
            <a:ext cx="851621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800" b="1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ดร.</a:t>
            </a:r>
            <a:r>
              <a:rPr lang="th-TH" sz="4800" b="1" dirty="0" err="1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ลักษณา</a:t>
            </a:r>
            <a:r>
              <a:rPr lang="th-TH" sz="4800" b="1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 สกุลทอง</a:t>
            </a:r>
          </a:p>
          <a:p>
            <a:pPr algn="ctr">
              <a:defRPr/>
            </a:pPr>
            <a:r>
              <a:rPr lang="th-TH" b="1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หัวหน้ากลุ่มงานวิชาการสุขภาพจิต </a:t>
            </a:r>
          </a:p>
          <a:p>
            <a:pPr algn="ctr">
              <a:defRPr/>
            </a:pPr>
            <a:r>
              <a:rPr lang="th-TH" b="1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ศูนย์สุขภาพจิตที่ </a:t>
            </a:r>
            <a:r>
              <a:rPr lang="en-US" b="1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7</a:t>
            </a:r>
            <a:endParaRPr lang="th-TH" b="1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78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/>
        </p:nvSpPr>
        <p:spPr>
          <a:xfrm>
            <a:off x="0" y="363184"/>
            <a:ext cx="1219200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แนวทางการพัฒนา </a:t>
            </a:r>
            <a:r>
              <a:rPr lang="en-US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IQ </a:t>
            </a:r>
            <a:r>
              <a:rPr lang="th-TH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และช่วยเหลือเด็กเสี่ยง </a:t>
            </a:r>
            <a:r>
              <a:rPr lang="en-US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โรคเบื้องต้น</a:t>
            </a:r>
            <a:endParaRPr lang="en-US" sz="4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9584" t="12965" r="21017" b="22698"/>
          <a:stretch/>
        </p:blipFill>
        <p:spPr>
          <a:xfrm>
            <a:off x="495300" y="1149001"/>
            <a:ext cx="6882494" cy="36992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31530" t="10448" r="32649" b="8657"/>
          <a:stretch/>
        </p:blipFill>
        <p:spPr>
          <a:xfrm>
            <a:off x="7967116" y="1149001"/>
            <a:ext cx="3967709" cy="5600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1" y="4981575"/>
            <a:ext cx="7700416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000" b="1" u="sng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ข้อดีของการประเมิน </a:t>
            </a: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SDQ </a:t>
            </a:r>
            <a:endParaRPr lang="th-TH" sz="2000" b="1" u="sng" dirty="0" smtClean="0">
              <a:solidFill>
                <a:schemeClr val="tx2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AutoNum type="arabicPeriod"/>
            </a:pPr>
            <a:r>
              <a:rPr lang="th-TH" sz="2000" b="1" i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ในการพัฒนา </a:t>
            </a:r>
            <a:r>
              <a:rPr lang="en-US" sz="2000" b="1" i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IQ </a:t>
            </a:r>
            <a:r>
              <a:rPr lang="th-TH" sz="2000" b="1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หากทราบจุดแข็งของเด็ก จะทำให้สามารถดึงศักยภาพที่เด็กมี ออกมาใช้ได้เต็มที่มากขึ้น และทำให้ง่ายต่อการวางแผนการช่วยเหลือเด็ก</a:t>
            </a:r>
          </a:p>
          <a:p>
            <a:pPr marL="457200" indent="-457200">
              <a:buAutoNum type="arabicPeriod"/>
            </a:pPr>
            <a:r>
              <a:rPr lang="th-TH" sz="2000" b="1" i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ในการช่วยเหลือเด็กกลุ่มเสี่ยง </a:t>
            </a:r>
            <a:r>
              <a:rPr lang="en-US" sz="2000" b="1" i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2000" b="1" i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โรค </a:t>
            </a:r>
            <a:r>
              <a:rPr lang="th-TH" sz="2000" b="1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จะทำให้ทราบเพิ่มเติมเกี่ยวกับปัญหาด้านพฤติกรรม อารมณ์ส่งผลกระทบต่อตัวเด็ก คนรอบข้างอย่างไร และเด็กมีจุดแข็งด้านใด ซึ่งจะทำให้วางแผนช่วยเหลือได้ตรงจุด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1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/>
        </p:nvSpPr>
        <p:spPr>
          <a:xfrm>
            <a:off x="0" y="363184"/>
            <a:ext cx="1219200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การดำเนินงานสุขภาพจิตเด็กไทยวัย</a:t>
            </a:r>
            <a:r>
              <a:rPr lang="th-TH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เรียน</a:t>
            </a:r>
            <a:r>
              <a:rPr lang="en-US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ปีงบประมาณ </a:t>
            </a: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endParaRPr lang="en-US" sz="4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30729" y="1124764"/>
            <a:ext cx="10805420" cy="1056943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>
            <a:solidFill>
              <a:srgbClr val="33996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Tx/>
              <a:buAutoNum type="arabicPeriod"/>
            </a:pPr>
            <a:endParaRPr lang="en-US" sz="2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  <a:endParaRPr lang="en-US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AutoNum type="arabicPeriod"/>
              <a:defRPr/>
            </a:pPr>
            <a:r>
              <a:rPr lang="th-TH" sz="2000" b="1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</a:t>
            </a:r>
            <a:r>
              <a:rPr lang="th-TH" sz="2000" b="1" dirty="0">
                <a:solidFill>
                  <a:srgbClr val="00B05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ระบบดูแลช่วยเหลือนักเรียนกลุ่มเสี่ยง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ที่มีปัญหาพฤติกรรม อารมณ์ และการเรียนรู้ ร่วมกันระหว่างโรงเรียนและ</a:t>
            </a:r>
            <a:r>
              <a:rPr lang="th-TH" sz="2000" b="1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สาธารณสุข</a:t>
            </a:r>
            <a:endParaRPr lang="en-US" sz="2000" b="1" dirty="0" smtClean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marL="342900" indent="-342900">
              <a:buAutoNum type="arabicPeriod"/>
              <a:defRPr/>
            </a:pPr>
            <a:r>
              <a:rPr 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เด็กวัยเรียนกลุ่ม</a:t>
            </a:r>
            <a:r>
              <a:rPr lang="th-TH" sz="2000" b="1" dirty="0" smtClean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เสี่ยงที่มีมีปัญหาพฤติกรรม-อารมณ์ ได้รับการดูแลช่วยเหลือจนดีขึ้น</a:t>
            </a:r>
          </a:p>
          <a:p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3385" y="4408531"/>
            <a:ext cx="2974431" cy="102155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 err="1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รพช.</a:t>
            </a:r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 </a:t>
            </a:r>
            <a:r>
              <a:rPr lang="th-TH" b="1" dirty="0" err="1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รพท.</a:t>
            </a:r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 รพศ. ทุกแห่ง มีระบบการดูแลช่วยเหลือนักเรียนที่มีปัญหาพฤติกรรม-อารมณ์ </a:t>
            </a:r>
            <a:r>
              <a:rPr lang="en-US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การเรียนรู้ร่วมกับโรงเรียน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5463" y="6281883"/>
            <a:ext cx="8530686" cy="442674"/>
          </a:xfrm>
          <a:prstGeom prst="roundRect">
            <a:avLst/>
          </a:prstGeom>
          <a:solidFill>
            <a:srgbClr val="FFCC29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นักเรียนกลุ่มเสี่ยงที่มีปัญหาพฤติกรรม-อารมณ์ ได้รับการช่วยเหลือจนดีขึ้น</a:t>
            </a:r>
            <a:endParaRPr lang="th-TH" sz="2000" b="1" dirty="0">
              <a:solidFill>
                <a:srgbClr val="002060"/>
              </a:solidFill>
            </a:endParaRPr>
          </a:p>
        </p:txBody>
      </p:sp>
      <p:sp>
        <p:nvSpPr>
          <p:cNvPr id="7" name="Rounded Rectangle 10"/>
          <p:cNvSpPr/>
          <p:nvPr/>
        </p:nvSpPr>
        <p:spPr>
          <a:xfrm>
            <a:off x="6535499" y="2971640"/>
            <a:ext cx="5384360" cy="2247309"/>
          </a:xfrm>
          <a:prstGeom prst="roundRect">
            <a:avLst>
              <a:gd name="adj" fmla="val 0"/>
            </a:avLst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defRPr/>
            </a:pP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โรงเรียน</a:t>
            </a:r>
          </a:p>
          <a:p>
            <a:pPr marL="228600" indent="-228600">
              <a:buAutoNum type="arabicPeriod"/>
              <a:defRPr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ครูรู้จักเด็กเป็น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รายบุคคล</a:t>
            </a:r>
          </a:p>
          <a:p>
            <a:pPr marL="228600" indent="-228600">
              <a:buAutoNum type="arabicPeriod"/>
              <a:defRPr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เด็กได้รับการ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คัดกรองพิการ </a:t>
            </a:r>
            <a:r>
              <a:rPr lang="en-US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9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ด้าน และประเมินจุดแข็งจุดอ่อนด้วย </a:t>
            </a:r>
            <a:r>
              <a:rPr lang="en-US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SDQ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 </a:t>
            </a:r>
            <a:endParaRPr lang="en-US" sz="2000" b="1" dirty="0" smtClean="0">
              <a:solidFill>
                <a:srgbClr val="00B05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228600" indent="-228600">
              <a:defRPr/>
            </a:pP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3. 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จัดแนวทาง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กิจกรรม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ส่งเสริมพัฒนาเด็ก</a:t>
            </a:r>
          </a:p>
          <a:p>
            <a:pPr marL="228600" indent="-228600">
              <a:defRPr/>
            </a:pP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4.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มีแนวทาง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กิจกรรม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ในการ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ป้องกัน และแก้ไขปัญหา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นักเรียน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กลุ่มเสี่ยง</a:t>
            </a:r>
            <a:r>
              <a:rPr lang="en-US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มีปัญหา</a:t>
            </a:r>
            <a:endParaRPr lang="en-US" sz="2000" b="1" dirty="0" smtClean="0">
              <a:solidFill>
                <a:srgbClr val="00B05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228600" indent="-228600">
              <a:defRPr/>
            </a:pP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5.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การ</a:t>
            </a:r>
            <a:r>
              <a:rPr lang="th-TH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ส่งต่อ</a:t>
            </a:r>
            <a:r>
              <a:rPr lang="en-US" sz="2000" b="1" dirty="0" smtClean="0">
                <a:solidFill>
                  <a:srgbClr val="00B05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ภายใน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นอกที่ชัดเจน</a:t>
            </a:r>
          </a:p>
          <a:p>
            <a:pPr marL="273050" indent="-273050">
              <a:buFont typeface="+mj-lt"/>
              <a:buAutoNum type="arabicPeriod"/>
              <a:defRPr/>
            </a:pPr>
            <a:endParaRPr lang="th-TH" b="1" dirty="0" smtClean="0">
              <a:solidFill>
                <a:schemeClr val="tx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457022" indent="-457022">
              <a:buFont typeface="+mj-lt"/>
              <a:buAutoNum type="arabicPeriod"/>
              <a:defRPr/>
            </a:pPr>
            <a:endParaRPr lang="th-TH" dirty="0">
              <a:solidFill>
                <a:schemeClr val="tx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8" name="สี่เหลี่ยมมุมมน 25"/>
          <p:cNvSpPr/>
          <p:nvPr/>
        </p:nvSpPr>
        <p:spPr>
          <a:xfrm>
            <a:off x="4610129" y="2283041"/>
            <a:ext cx="6199794" cy="53641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ระบบการดูแลช่วยเหลือนักเรียนที่มีปัญหาพฤติกรรม</a:t>
            </a:r>
            <a:r>
              <a:rPr lang="en-US" sz="2000" b="1" dirty="0" smtClean="0">
                <a:solidFill>
                  <a:srgbClr val="00206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-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อารมณ์</a:t>
            </a:r>
            <a:r>
              <a:rPr lang="en-US" sz="2000" b="1" dirty="0" smtClean="0">
                <a:solidFill>
                  <a:srgbClr val="00206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/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การเรียน</a:t>
            </a:r>
            <a:endParaRPr lang="th-TH" sz="2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2147" y="5578008"/>
            <a:ext cx="187566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มีฐานข้อมูลร่วมกัน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6119779" y="5978118"/>
            <a:ext cx="432048" cy="217302"/>
          </a:xfrm>
          <a:prstGeom prst="downArrow">
            <a:avLst/>
          </a:prstGeom>
          <a:solidFill>
            <a:srgbClr val="FFFF00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03385" y="2979612"/>
            <a:ext cx="2974431" cy="1291033"/>
          </a:xfrm>
          <a:prstGeom prst="rect">
            <a:avLst/>
          </a:prstGeom>
          <a:noFill/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3302910" y="3549152"/>
            <a:ext cx="2010282" cy="466911"/>
          </a:xfrm>
          <a:prstGeom prst="round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 lIns="97895" tIns="48947" rIns="97895" bIns="48947">
            <a:spAutoFit/>
          </a:bodyPr>
          <a:lstStyle/>
          <a:p>
            <a:pPr algn="ctr" eaLnBrk="1" hangingPunct="1"/>
            <a:r>
              <a:rPr lang="th-TH" sz="2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รพศ.</a:t>
            </a:r>
            <a:r>
              <a:rPr lang="en-US" sz="2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 </a:t>
            </a:r>
            <a:r>
              <a:rPr lang="th-TH" sz="2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รพท.</a:t>
            </a:r>
            <a:r>
              <a:rPr lang="en-US" sz="2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th-TH" sz="2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รพช.</a:t>
            </a:r>
            <a:endParaRPr lang="th-TH" sz="2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9991" y="5308834"/>
            <a:ext cx="5184322" cy="783193"/>
          </a:xfrm>
          <a:prstGeom prst="roundRect">
            <a:avLst/>
          </a:prstGeom>
          <a:solidFill>
            <a:srgbClr val="379BFF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 err="1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รร</a:t>
            </a:r>
            <a:r>
              <a:rPr 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มีระบบดูแลช่วยเหลือ นร.</a:t>
            </a: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ที่มีปัญหาพฤติกรรม อารมณ์</a:t>
            </a:r>
            <a:r>
              <a:rPr lang="en-US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การเรียนรู้</a:t>
            </a:r>
            <a:endParaRPr lang="th-TH" sz="20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63160" y="3103895"/>
            <a:ext cx="1654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สาธารณสุข</a:t>
            </a:r>
            <a:r>
              <a:rPr lang="th-TH" sz="24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0" name="Picture 2" descr="à¸à¸¥à¸à¸²à¸£à¸à¹à¸à¸«à¸²à¸£à¸¹à¸à¸ à¸²à¸à¸ªà¸³à¸«à¸£à¸±à¸ childr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8" y="2300345"/>
            <a:ext cx="3051228" cy="457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eft-Right Arrow 13"/>
          <p:cNvSpPr/>
          <p:nvPr/>
        </p:nvSpPr>
        <p:spPr>
          <a:xfrm>
            <a:off x="6016612" y="3679525"/>
            <a:ext cx="391513" cy="251223"/>
          </a:xfrm>
          <a:prstGeom prst="leftRightArrow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3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8"/>
          <p:cNvSpPr/>
          <p:nvPr/>
        </p:nvSpPr>
        <p:spPr>
          <a:xfrm>
            <a:off x="0" y="389761"/>
            <a:ext cx="12192000" cy="9987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" name="กลุ่ม 20"/>
          <p:cNvGrpSpPr/>
          <p:nvPr/>
        </p:nvGrpSpPr>
        <p:grpSpPr>
          <a:xfrm>
            <a:off x="595993" y="1562352"/>
            <a:ext cx="11307536" cy="4792184"/>
            <a:chOff x="340241" y="1833012"/>
            <a:chExt cx="8401493" cy="4792184"/>
          </a:xfrm>
        </p:grpSpPr>
        <p:sp>
          <p:nvSpPr>
            <p:cNvPr id="6" name="สี่เหลี่ยมผืนผ้ามุมมน 5"/>
            <p:cNvSpPr/>
            <p:nvPr/>
          </p:nvSpPr>
          <p:spPr>
            <a:xfrm>
              <a:off x="609600" y="1838115"/>
              <a:ext cx="1447800" cy="169986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ประชุมชี้แจงเพื่อสื่อสารนโยบายความสำคัญ แนวทางในการดำเนินงาน </a:t>
              </a:r>
              <a:endParaRPr lang="en-US" sz="1800" dirty="0">
                <a:solidFill>
                  <a:schemeClr val="tx2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grpSp>
          <p:nvGrpSpPr>
            <p:cNvPr id="3" name="กลุ่ม 6"/>
            <p:cNvGrpSpPr/>
            <p:nvPr/>
          </p:nvGrpSpPr>
          <p:grpSpPr>
            <a:xfrm>
              <a:off x="340241" y="2373718"/>
              <a:ext cx="8401493" cy="3455581"/>
              <a:chOff x="381000" y="1676400"/>
              <a:chExt cx="8401493" cy="3455581"/>
            </a:xfrm>
          </p:grpSpPr>
          <p:pic>
            <p:nvPicPr>
              <p:cNvPr id="19" name="Picture 6" descr="à¸à¸¥à¸à¸²à¸£à¸à¹à¸à¸«à¸²à¸£à¸¹à¸à¸ à¸²à¸à¸ªà¸³à¸«à¸£à¸±à¸ infographic timeline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7083" b="74167" l="6667" r="94271">
                            <a14:foregroundMark x1="15104" y1="50556" x2="15208" y2="50556"/>
                            <a14:foregroundMark x1="10833" y1="53194" x2="20000" y2="48611"/>
                            <a14:foregroundMark x1="26563" y1="51806" x2="33958" y2="48472"/>
                            <a14:foregroundMark x1="40417" y1="52500" x2="45833" y2="48611"/>
                            <a14:foregroundMark x1="67083" y1="51667" x2="73958" y2="47222"/>
                            <a14:foregroundMark x1="82500" y1="51667" x2="88229" y2="47083"/>
                            <a14:foregroundMark x1="56771" y1="45833" x2="56563" y2="39722"/>
                            <a14:foregroundMark x1="85000" y1="45278" x2="84792" y2="33056"/>
                            <a14:foregroundMark x1="70833" y1="52361" x2="70833" y2="62778"/>
                            <a14:foregroundMark x1="42708" y1="53611" x2="42917" y2="67222"/>
                            <a14:foregroundMark x1="28542" y1="48333" x2="28438" y2="32917"/>
                            <a14:foregroundMark x1="14792" y1="52917" x2="14688" y2="662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" t="26568" r="4748" b="23045"/>
              <a:stretch/>
            </p:blipFill>
            <p:spPr bwMode="auto">
              <a:xfrm>
                <a:off x="381000" y="1676400"/>
                <a:ext cx="8401493" cy="3455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0" name="ตัวเชื่อมต่อตรง 4"/>
              <p:cNvCxnSpPr/>
              <p:nvPr/>
            </p:nvCxnSpPr>
            <p:spPr>
              <a:xfrm>
                <a:off x="1447800" y="3581400"/>
                <a:ext cx="0" cy="381000"/>
              </a:xfrm>
              <a:prstGeom prst="line">
                <a:avLst/>
              </a:prstGeom>
              <a:ln w="19050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ตัวเชื่อมต่อตรง 9"/>
              <p:cNvCxnSpPr/>
              <p:nvPr/>
            </p:nvCxnSpPr>
            <p:spPr>
              <a:xfrm>
                <a:off x="2667000" y="2667000"/>
                <a:ext cx="0" cy="381000"/>
              </a:xfrm>
              <a:prstGeom prst="line">
                <a:avLst/>
              </a:prstGeom>
              <a:ln w="1905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ตัวเชื่อมต่อตรง 10"/>
              <p:cNvCxnSpPr/>
              <p:nvPr/>
            </p:nvCxnSpPr>
            <p:spPr>
              <a:xfrm>
                <a:off x="3962400" y="3543300"/>
                <a:ext cx="0" cy="38100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ตัวเชื่อมต่อตรง 11"/>
              <p:cNvCxnSpPr/>
              <p:nvPr/>
            </p:nvCxnSpPr>
            <p:spPr>
              <a:xfrm>
                <a:off x="5257800" y="2667000"/>
                <a:ext cx="0" cy="381000"/>
              </a:xfrm>
              <a:prstGeom prst="line">
                <a:avLst/>
              </a:prstGeom>
              <a:ln w="190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ตัวเชื่อมต่อตรง 12"/>
              <p:cNvCxnSpPr/>
              <p:nvPr/>
            </p:nvCxnSpPr>
            <p:spPr>
              <a:xfrm>
                <a:off x="6553200" y="3581400"/>
                <a:ext cx="0" cy="381000"/>
              </a:xfrm>
              <a:prstGeom prst="line">
                <a:avLst/>
              </a:prstGeom>
              <a:ln w="19050"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ตัวเชื่อมต่อตรง 13"/>
              <p:cNvCxnSpPr/>
              <p:nvPr/>
            </p:nvCxnSpPr>
            <p:spPr>
              <a:xfrm>
                <a:off x="7848600" y="2657253"/>
                <a:ext cx="0" cy="381000"/>
              </a:xfrm>
              <a:prstGeom prst="line">
                <a:avLst/>
              </a:prstGeom>
              <a:ln w="19050">
                <a:solidFill>
                  <a:srgbClr val="FFC00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สี่เหลี่ยมผืนผ้ามุมมน 15"/>
            <p:cNvSpPr/>
            <p:nvPr/>
          </p:nvSpPr>
          <p:spPr>
            <a:xfrm>
              <a:off x="1911131" y="4419600"/>
              <a:ext cx="1517869" cy="2205596"/>
            </a:xfrm>
            <a:prstGeom prst="roundRect">
              <a:avLst/>
            </a:prstGeom>
            <a:solidFill>
              <a:srgbClr val="D9B3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ประสานงาน </a:t>
              </a:r>
              <a:r>
                <a:rPr lang="th-TH" sz="1800" dirty="0" err="1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สพป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 และรร.เป้าหมาย 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เพื่อชี้แจง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แนวทาง</a:t>
              </a:r>
              <a:endParaRPr lang="en-US" sz="18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การ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ดำเนินงาน </a:t>
              </a:r>
              <a:endParaRPr lang="en-US" sz="18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วางแผนการดูแลช่วยเหลือ รวบรวมผลประเมินเด็กเสี่ยง</a:t>
              </a:r>
              <a:endParaRPr lang="en-US" sz="1800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9" name="สี่เหลี่ยมผืนผ้ามุมมน 16"/>
            <p:cNvSpPr/>
            <p:nvPr/>
          </p:nvSpPr>
          <p:spPr>
            <a:xfrm>
              <a:off x="3213247" y="1833012"/>
              <a:ext cx="1567861" cy="1679707"/>
            </a:xfrm>
            <a:prstGeom prst="roundRect">
              <a:avLst/>
            </a:prstGeom>
            <a:solidFill>
              <a:srgbClr val="85AEFF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อบรมพัฒนาศักยภาพ ครู และ เจ้าหน้าที่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สาธารณสุข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en-US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-</a:t>
              </a:r>
              <a:r>
                <a:rPr lang="th-TH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ความรู้เด็ก </a:t>
              </a:r>
              <a:r>
                <a:rPr lang="en-US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4</a:t>
              </a:r>
              <a:r>
                <a:rPr lang="th-TH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โรค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en-US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-</a:t>
              </a:r>
              <a:r>
                <a:rPr lang="th-TH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การปรับพฤติกรรม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en-US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-</a:t>
              </a:r>
              <a:r>
                <a:rPr lang="th-TH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การประเมินจุดแข็ง จุดอ่อน ด้วย </a:t>
              </a:r>
              <a:r>
                <a:rPr lang="en-US" sz="1800" dirty="0" smtClean="0">
                  <a:solidFill>
                    <a:schemeClr val="tx2">
                      <a:lumMod val="50000"/>
                    </a:schemeClr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endParaRPr lang="en-US" sz="1800" dirty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0" name="สี่เหลี่ยมผืนผ้ามุมมน 17"/>
            <p:cNvSpPr/>
            <p:nvPr/>
          </p:nvSpPr>
          <p:spPr>
            <a:xfrm>
              <a:off x="4458107" y="4419601"/>
              <a:ext cx="1409294" cy="1295399"/>
            </a:xfrm>
            <a:prstGeom prst="roundRect">
              <a:avLst/>
            </a:prstGeom>
            <a:solidFill>
              <a:srgbClr val="B2DE8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เยี่ยมเสริมพลัง (หน่วย </a:t>
              </a:r>
              <a:r>
                <a:rPr lang="th-TH" sz="1800" dirty="0" err="1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สธ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 และโรงเรียน)</a:t>
              </a:r>
              <a:endParaRPr lang="en-US" sz="1800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1" name="สี่เหลี่ยมผืนผ้ามุมมน 18"/>
            <p:cNvSpPr/>
            <p:nvPr/>
          </p:nvSpPr>
          <p:spPr>
            <a:xfrm>
              <a:off x="5715000" y="1838116"/>
              <a:ext cx="1416787" cy="169986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สนับสนุน สื่อ/ ข้อมูล/ คำแนะนำ/ ที่ปรึกษาการดำเนินงาน</a:t>
              </a:r>
              <a:endParaRPr lang="en-US" sz="1800" dirty="0">
                <a:solidFill>
                  <a:schemeClr val="accent3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2" name="สี่เหลี่ยมผืนผ้ามุมมน 19"/>
            <p:cNvSpPr/>
            <p:nvPr/>
          </p:nvSpPr>
          <p:spPr>
            <a:xfrm>
              <a:off x="7099447" y="4399222"/>
              <a:ext cx="1416787" cy="1699868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ติดตามผลการดำเนินงาน </a:t>
              </a:r>
              <a:endParaRPr lang="en-US" sz="1800" dirty="0" smtClean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 smtClean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</a:t>
              </a:r>
              <a:r>
                <a:rPr lang="th-TH" sz="1800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จาก รพ.และหรือโรงเรียน)</a:t>
              </a:r>
              <a:endParaRPr lang="en-US" sz="1800" dirty="0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3" name="เครื่องหมายบั้ง 14"/>
            <p:cNvSpPr/>
            <p:nvPr/>
          </p:nvSpPr>
          <p:spPr>
            <a:xfrm>
              <a:off x="718378" y="3711864"/>
              <a:ext cx="1377325" cy="528754"/>
            </a:xfrm>
            <a:prstGeom prst="chevron">
              <a:avLst/>
            </a:prstGeom>
            <a:solidFill>
              <a:srgbClr val="001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ธ.ค.</a:t>
              </a:r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61</a:t>
              </a:r>
              <a:endPara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4" name="เครื่องหมายบั้ง 23"/>
            <p:cNvSpPr/>
            <p:nvPr/>
          </p:nvSpPr>
          <p:spPr>
            <a:xfrm>
              <a:off x="2048131" y="3711864"/>
              <a:ext cx="1377325" cy="528754"/>
            </a:xfrm>
            <a:prstGeom prst="chevron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ธ.ค.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61 -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ม.ค.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5" name="เครื่องหมายบั้ง 24"/>
            <p:cNvSpPr/>
            <p:nvPr/>
          </p:nvSpPr>
          <p:spPr>
            <a:xfrm>
              <a:off x="3318277" y="3711864"/>
              <a:ext cx="1377325" cy="52875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ม.ค.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ก.พ.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6" name="เครื่องหมายบั้ง 25"/>
            <p:cNvSpPr/>
            <p:nvPr/>
          </p:nvSpPr>
          <p:spPr>
            <a:xfrm>
              <a:off x="4528378" y="3711864"/>
              <a:ext cx="1377325" cy="528754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7" name="เครื่องหมายบั้ง 26"/>
            <p:cNvSpPr/>
            <p:nvPr/>
          </p:nvSpPr>
          <p:spPr>
            <a:xfrm>
              <a:off x="5823778" y="3709207"/>
              <a:ext cx="1377325" cy="528754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ต.ค.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61 -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ก.ย.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8" name="เครื่องหมายบั้ง 27"/>
            <p:cNvSpPr/>
            <p:nvPr/>
          </p:nvSpPr>
          <p:spPr>
            <a:xfrm>
              <a:off x="7099447" y="3709207"/>
              <a:ext cx="1416787" cy="528754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ครั้งที่ 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1 : </a:t>
              </a:r>
            </a:p>
            <a:p>
              <a:pPr algn="ctr"/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30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ม.ค. 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</p:grpSp>
      <p:sp>
        <p:nvSpPr>
          <p:cNvPr id="26" name="ชื่อเรื่อง 1"/>
          <p:cNvSpPr txBox="1">
            <a:spLocks/>
          </p:cNvSpPr>
          <p:nvPr/>
        </p:nvSpPr>
        <p:spPr>
          <a:xfrm>
            <a:off x="2148376" y="3978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แนวทางการดำเนินงาน ปีงบประมาณ 2562</a:t>
            </a:r>
            <a:br>
              <a:rPr kumimoji="0" lang="th-TH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kumimoji="0" lang="th-TH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ศูนย์สุขภาพจิตที่</a:t>
            </a:r>
            <a:r>
              <a:rPr kumimoji="0" lang="th-TH" sz="3600" b="1" i="0" u="none" strike="noStrike" kern="1200" cap="all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kumimoji="0" lang="en-US" sz="3600" b="1" i="0" u="none" strike="noStrike" kern="1200" cap="all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itchFamily="34" charset="-34"/>
                <a:ea typeface="Tahoma" pitchFamily="34" charset="0"/>
                <a:cs typeface="TH SarabunPSK" pitchFamily="34" charset="-34"/>
              </a:rPr>
              <a:t>7</a:t>
            </a:r>
            <a:endParaRPr kumimoji="0" lang="th-TH" sz="35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 Antiqua"/>
              <a:cs typeface="EucrosiaUPC" panose="02020603050405020304" pitchFamily="18" charset="-34"/>
            </a:endParaRPr>
          </a:p>
        </p:txBody>
      </p:sp>
      <p:pic>
        <p:nvPicPr>
          <p:cNvPr id="28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8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สี่เหลี่ยมผืนผ้า 8"/>
          <p:cNvSpPr/>
          <p:nvPr/>
        </p:nvSpPr>
        <p:spPr>
          <a:xfrm>
            <a:off x="0" y="363183"/>
            <a:ext cx="12192000" cy="9987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426127" y="408372"/>
            <a:ext cx="11207979" cy="1039427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แนวทางการดำเนินงาน ปีงบประมาณ 2562</a:t>
            </a:r>
            <a:br>
              <a:rPr lang="th-TH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sz="3600" b="1" dirty="0" err="1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สสจ</a:t>
            </a: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. / สถานบริการสาธารณสุข ในพื้นที่</a:t>
            </a:r>
            <a:endParaRPr lang="th-TH" dirty="0">
              <a:solidFill>
                <a:schemeClr val="bg1"/>
              </a:solidFill>
            </a:endParaRPr>
          </a:p>
        </p:txBody>
      </p:sp>
      <p:grpSp>
        <p:nvGrpSpPr>
          <p:cNvPr id="2" name="กลุ่ม 20"/>
          <p:cNvGrpSpPr/>
          <p:nvPr/>
        </p:nvGrpSpPr>
        <p:grpSpPr>
          <a:xfrm>
            <a:off x="1037231" y="1534886"/>
            <a:ext cx="9960062" cy="4945244"/>
            <a:chOff x="243024" y="1515807"/>
            <a:chExt cx="8498710" cy="4945244"/>
          </a:xfrm>
        </p:grpSpPr>
        <p:sp>
          <p:nvSpPr>
            <p:cNvPr id="6" name="สี่เหลี่ยมผืนผ้ามุมมน 5"/>
            <p:cNvSpPr/>
            <p:nvPr/>
          </p:nvSpPr>
          <p:spPr>
            <a:xfrm>
              <a:off x="243024" y="1515807"/>
              <a:ext cx="2030130" cy="203901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ประสาน/รวบรวม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ข้อมูลเด็ก 4 กลุ่มเสี่ยงจากโปรแกรม </a:t>
              </a:r>
              <a:r>
                <a:rPr lang="en-US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SET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หรือผลการประเมิน </a:t>
              </a:r>
              <a:r>
                <a:rPr lang="en-US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dirty="0" err="1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รร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.ใน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พื้นที่ (กรณี</a:t>
              </a:r>
              <a:r>
                <a:rPr lang="th-TH" sz="1800" dirty="0" err="1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ที่รร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.ยังไม่ได้ประเมิน</a:t>
              </a:r>
              <a:r>
                <a:rPr lang="en-US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ประสานครูและสนับสนุน</a:t>
              </a:r>
              <a:r>
                <a:rPr lang="th-TH" sz="1800" dirty="0" err="1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ให้รร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.ประเมิน</a:t>
              </a:r>
              <a:r>
                <a:rPr lang="en-US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) 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และวางแผน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ดูแล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ช่วยเหลือ</a:t>
              </a:r>
              <a:endParaRPr lang="en-US" sz="1800" dirty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grpSp>
          <p:nvGrpSpPr>
            <p:cNvPr id="3" name="กลุ่ม 6"/>
            <p:cNvGrpSpPr/>
            <p:nvPr/>
          </p:nvGrpSpPr>
          <p:grpSpPr>
            <a:xfrm>
              <a:off x="340241" y="2373718"/>
              <a:ext cx="8401493" cy="3455581"/>
              <a:chOff x="381000" y="1676400"/>
              <a:chExt cx="8401493" cy="3455581"/>
            </a:xfrm>
          </p:grpSpPr>
          <p:pic>
            <p:nvPicPr>
              <p:cNvPr id="19" name="Picture 6" descr="à¸à¸¥à¸à¸²à¸£à¸à¹à¸à¸«à¸²à¸£à¸¹à¸à¸ à¸²à¸à¸ªà¸³à¸«à¸£à¸±à¸ infographic timeline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7083" b="74167" l="6667" r="94271">
                            <a14:foregroundMark x1="15104" y1="50556" x2="15208" y2="50556"/>
                            <a14:foregroundMark x1="10833" y1="53194" x2="20000" y2="48611"/>
                            <a14:foregroundMark x1="26563" y1="51806" x2="33958" y2="48472"/>
                            <a14:foregroundMark x1="40417" y1="52500" x2="45833" y2="48611"/>
                            <a14:foregroundMark x1="67083" y1="51667" x2="73958" y2="47222"/>
                            <a14:foregroundMark x1="82500" y1="51667" x2="88229" y2="47083"/>
                            <a14:foregroundMark x1="56771" y1="45833" x2="56563" y2="39722"/>
                            <a14:foregroundMark x1="85000" y1="45278" x2="84792" y2="33056"/>
                            <a14:foregroundMark x1="70833" y1="52361" x2="70833" y2="62778"/>
                            <a14:foregroundMark x1="42708" y1="53611" x2="42917" y2="67222"/>
                            <a14:foregroundMark x1="28542" y1="48333" x2="28438" y2="32917"/>
                            <a14:foregroundMark x1="14792" y1="52917" x2="14688" y2="662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" t="26568" r="4748" b="23045"/>
              <a:stretch/>
            </p:blipFill>
            <p:spPr bwMode="auto">
              <a:xfrm>
                <a:off x="381000" y="1676400"/>
                <a:ext cx="8401493" cy="3455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0" name="ตัวเชื่อมต่อตรง 4"/>
              <p:cNvCxnSpPr/>
              <p:nvPr/>
            </p:nvCxnSpPr>
            <p:spPr>
              <a:xfrm>
                <a:off x="1447800" y="3581400"/>
                <a:ext cx="0" cy="381000"/>
              </a:xfrm>
              <a:prstGeom prst="line">
                <a:avLst/>
              </a:prstGeom>
              <a:ln w="19050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ตัวเชื่อมต่อตรง 9"/>
              <p:cNvCxnSpPr/>
              <p:nvPr/>
            </p:nvCxnSpPr>
            <p:spPr>
              <a:xfrm>
                <a:off x="2667000" y="2667000"/>
                <a:ext cx="0" cy="381000"/>
              </a:xfrm>
              <a:prstGeom prst="line">
                <a:avLst/>
              </a:prstGeom>
              <a:ln w="1905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ตัวเชื่อมต่อตรง 10"/>
              <p:cNvCxnSpPr/>
              <p:nvPr/>
            </p:nvCxnSpPr>
            <p:spPr>
              <a:xfrm>
                <a:off x="3962400" y="3543300"/>
                <a:ext cx="0" cy="38100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ตัวเชื่อมต่อตรง 11"/>
              <p:cNvCxnSpPr/>
              <p:nvPr/>
            </p:nvCxnSpPr>
            <p:spPr>
              <a:xfrm>
                <a:off x="5257800" y="2667000"/>
                <a:ext cx="0" cy="381000"/>
              </a:xfrm>
              <a:prstGeom prst="line">
                <a:avLst/>
              </a:prstGeom>
              <a:ln w="190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ตัวเชื่อมต่อตรง 12"/>
              <p:cNvCxnSpPr/>
              <p:nvPr/>
            </p:nvCxnSpPr>
            <p:spPr>
              <a:xfrm>
                <a:off x="6553200" y="3581400"/>
                <a:ext cx="0" cy="381000"/>
              </a:xfrm>
              <a:prstGeom prst="line">
                <a:avLst/>
              </a:prstGeom>
              <a:ln w="19050"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ตัวเชื่อมต่อตรง 13"/>
              <p:cNvCxnSpPr/>
              <p:nvPr/>
            </p:nvCxnSpPr>
            <p:spPr>
              <a:xfrm>
                <a:off x="7848600" y="2657253"/>
                <a:ext cx="0" cy="381000"/>
              </a:xfrm>
              <a:prstGeom prst="line">
                <a:avLst/>
              </a:prstGeom>
              <a:ln w="19050">
                <a:solidFill>
                  <a:srgbClr val="FFC00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สี่เหลี่ยมผืนผ้ามุมมน 15"/>
            <p:cNvSpPr/>
            <p:nvPr/>
          </p:nvSpPr>
          <p:spPr>
            <a:xfrm>
              <a:off x="1711841" y="4411845"/>
              <a:ext cx="1828800" cy="2049206"/>
            </a:xfrm>
            <a:prstGeom prst="roundRect">
              <a:avLst/>
            </a:prstGeom>
            <a:solidFill>
              <a:srgbClr val="D9B3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สนับสนุน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/มีส่วน</a:t>
              </a:r>
              <a:r>
                <a:rPr lang="th-TH" sz="1800" dirty="0" smtClean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ร่วม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ให้รร.</a:t>
              </a:r>
              <a:endParaRPr lang="en-US" sz="18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มี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ระบบ</a:t>
              </a:r>
              <a:r>
                <a:rPr lang="th-TH" sz="1800" dirty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การดูแล</a:t>
              </a:r>
              <a:r>
                <a:rPr lang="th-TH" sz="1800" dirty="0" smtClean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ช่วยเหลือนร.</a:t>
              </a: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ชี้แจง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/ให้ความรู้ผู้ปกครอง 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/พัฒนา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ศักยภาพ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ครูผู้ปกครอง/</a:t>
              </a:r>
              <a:r>
                <a:rPr lang="th-TH" sz="1800" dirty="0" smtClean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ปรับ</a:t>
              </a:r>
              <a:r>
                <a:rPr lang="th-TH" sz="1800" dirty="0">
                  <a:solidFill>
                    <a:prstClr val="black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พฤติกรรม </a:t>
              </a:r>
              <a:r>
                <a:rPr lang="en-US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Case Conference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/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เยี่ยมบ้าน /</a:t>
              </a:r>
              <a:endParaRPr lang="en-US" sz="18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ให้คำปรึกษา)</a:t>
              </a:r>
              <a:endParaRPr lang="en-US" sz="1800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9" name="สี่เหลี่ยมผืนผ้ามุมมน 16"/>
            <p:cNvSpPr/>
            <p:nvPr/>
          </p:nvSpPr>
          <p:spPr>
            <a:xfrm>
              <a:off x="3128082" y="1850748"/>
              <a:ext cx="1703207" cy="1674604"/>
            </a:xfrm>
            <a:prstGeom prst="roundRect">
              <a:avLst/>
            </a:prstGeom>
            <a:solidFill>
              <a:srgbClr val="85AEFF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95250" indent="-95250" algn="ctr">
                <a:defRPr/>
              </a:pP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ติดตามผลและรวบรวม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ข้อมูลการดูแลช่วยเหลือและผลการประเมิน</a:t>
              </a:r>
              <a:r>
                <a:rPr lang="en-US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</a:p>
            <a:p>
              <a:pPr marL="95250" indent="-95250" algn="ctr">
                <a:defRPr/>
              </a:pPr>
              <a:r>
                <a:rPr lang="en-US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(ผล</a:t>
              </a:r>
              <a:r>
                <a:rPr lang="en-US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r>
                <a:rPr lang="th-TH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หลัง</a:t>
              </a:r>
              <a:r>
                <a:rPr lang="th-TH" sz="1800" dirty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การ</a:t>
              </a:r>
              <a:r>
                <a:rPr lang="th-TH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ช่วยเหลือกรณีมีการประเมินก่อ</a:t>
              </a:r>
              <a:r>
                <a:rPr lang="th-TH" sz="16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น)</a:t>
              </a:r>
            </a:p>
          </p:txBody>
        </p:sp>
        <p:sp>
          <p:nvSpPr>
            <p:cNvPr id="10" name="สี่เหลี่ยมผืนผ้ามุมมน 17"/>
            <p:cNvSpPr/>
            <p:nvPr/>
          </p:nvSpPr>
          <p:spPr>
            <a:xfrm>
              <a:off x="4458107" y="4419601"/>
              <a:ext cx="1409294" cy="1295399"/>
            </a:xfrm>
            <a:prstGeom prst="roundRect">
              <a:avLst/>
            </a:prstGeom>
            <a:solidFill>
              <a:srgbClr val="B2DE8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เยี่ยมเสริมพลังการดำเนินงานโรงเรียน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1" name="สี่เหลี่ยมผืนผ้ามุมมน 18"/>
            <p:cNvSpPr/>
            <p:nvPr/>
          </p:nvSpPr>
          <p:spPr>
            <a:xfrm>
              <a:off x="5715000" y="1838116"/>
              <a:ext cx="1416787" cy="169986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สนับสนุน สื่อ/ ข้อมูล/ คำแนะนำ/ ที่ปรึกษาการดำเนินงาน</a:t>
              </a:r>
              <a:endParaRPr lang="en-US" sz="1800" dirty="0">
                <a:solidFill>
                  <a:schemeClr val="accent3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2" name="สี่เหลี่ยมผืนผ้ามุมมน 19"/>
            <p:cNvSpPr/>
            <p:nvPr/>
          </p:nvSpPr>
          <p:spPr>
            <a:xfrm>
              <a:off x="7099447" y="4399222"/>
              <a:ext cx="1416787" cy="1699868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th-TH" sz="20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รายงานผลการดำเนินงานดูแลช่วยเหลือไปยังศูนย์สุขภาพจิต</a:t>
              </a:r>
              <a:r>
                <a:rPr lang="th-TH" sz="2000" b="1" dirty="0" smtClean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ที่</a:t>
              </a:r>
              <a:r>
                <a:rPr lang="en-US" sz="20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7</a:t>
              </a:r>
              <a:endParaRPr lang="en-US" sz="2000" b="1" dirty="0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3" name="เครื่องหมายบั้ง 14"/>
            <p:cNvSpPr/>
            <p:nvPr/>
          </p:nvSpPr>
          <p:spPr>
            <a:xfrm>
              <a:off x="718378" y="3711864"/>
              <a:ext cx="1377325" cy="528754"/>
            </a:xfrm>
            <a:prstGeom prst="chevron">
              <a:avLst/>
            </a:prstGeom>
            <a:solidFill>
              <a:srgbClr val="001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ธ.ค.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61 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ก.พ.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4" name="เครื่องหมายบั้ง 23"/>
            <p:cNvSpPr/>
            <p:nvPr/>
          </p:nvSpPr>
          <p:spPr>
            <a:xfrm>
              <a:off x="2048131" y="3711864"/>
              <a:ext cx="1377325" cy="528754"/>
            </a:xfrm>
            <a:prstGeom prst="chevron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ธ.ค.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61 -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ก.ย.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5" name="เครื่องหมายบั้ง 24"/>
            <p:cNvSpPr/>
            <p:nvPr/>
          </p:nvSpPr>
          <p:spPr>
            <a:xfrm>
              <a:off x="3318277" y="3711864"/>
              <a:ext cx="1377325" cy="52875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ม.ค.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ก.ย.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6" name="เครื่องหมายบั้ง 25"/>
            <p:cNvSpPr/>
            <p:nvPr/>
          </p:nvSpPr>
          <p:spPr>
            <a:xfrm>
              <a:off x="4528378" y="3711864"/>
              <a:ext cx="1377325" cy="528754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7" name="เครื่องหมายบั้ง 26"/>
            <p:cNvSpPr/>
            <p:nvPr/>
          </p:nvSpPr>
          <p:spPr>
            <a:xfrm>
              <a:off x="5823778" y="3709207"/>
              <a:ext cx="1377325" cy="528754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ต.ค.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61 -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ก.ย.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8" name="เครื่องหมายบั้ง 27"/>
            <p:cNvSpPr/>
            <p:nvPr/>
          </p:nvSpPr>
          <p:spPr>
            <a:xfrm>
              <a:off x="7099447" y="3709207"/>
              <a:ext cx="1416787" cy="528754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ครั้งที่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1 : </a:t>
              </a:r>
            </a:p>
            <a:p>
              <a:pPr algn="ctr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30</a:t>
              </a:r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ม.ค.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23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8"/>
          <p:cNvSpPr/>
          <p:nvPr/>
        </p:nvSpPr>
        <p:spPr>
          <a:xfrm>
            <a:off x="0" y="363183"/>
            <a:ext cx="12192000" cy="9987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11175322" cy="1039427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แนวทางการดำเนินงาน ปีงบประมาณ 2562</a:t>
            </a:r>
            <a:br>
              <a:rPr lang="th-TH" sz="40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sz="36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สถานศึกษา / โรงเรียน</a:t>
            </a:r>
            <a:endParaRPr lang="th-TH" dirty="0">
              <a:solidFill>
                <a:schemeClr val="bg1"/>
              </a:solidFill>
            </a:endParaRPr>
          </a:p>
        </p:txBody>
      </p:sp>
      <p:grpSp>
        <p:nvGrpSpPr>
          <p:cNvPr id="2" name="กลุ่ม 20"/>
          <p:cNvGrpSpPr/>
          <p:nvPr/>
        </p:nvGrpSpPr>
        <p:grpSpPr>
          <a:xfrm>
            <a:off x="1147744" y="1519434"/>
            <a:ext cx="10323077" cy="5161674"/>
            <a:chOff x="340241" y="1463523"/>
            <a:chExt cx="8401493" cy="5161674"/>
          </a:xfrm>
        </p:grpSpPr>
        <p:sp>
          <p:nvSpPr>
            <p:cNvPr id="7" name="สี่เหลี่ยมผืนผ้ามุมมน 5"/>
            <p:cNvSpPr/>
            <p:nvPr/>
          </p:nvSpPr>
          <p:spPr>
            <a:xfrm>
              <a:off x="524814" y="1655792"/>
              <a:ext cx="1748340" cy="185692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69875" indent="-269875" algn="ctr">
                <a:defRPr/>
              </a:pP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คัดกรอง </a:t>
              </a:r>
              <a:r>
                <a:rPr lang="th-TH" sz="2000" dirty="0" err="1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นร</a:t>
              </a: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.กลุ่มเสี่ยง 4 กลุ่ม (แบบคัดกรองเด็กพิการ 9 ประเภทของ </a:t>
              </a:r>
              <a:r>
                <a:rPr lang="th-TH" sz="2000" dirty="0" err="1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สพฐ</a:t>
              </a: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./ แบบสังเกตพฤติกรรม </a:t>
              </a:r>
              <a:endParaRPr lang="th-TH" sz="20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marL="269875" indent="-269875" algn="ctr">
                <a:defRPr/>
              </a:pPr>
              <a:r>
                <a:rPr lang="th-TH" sz="20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4 </a:t>
              </a: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โรค)</a:t>
              </a:r>
            </a:p>
          </p:txBody>
        </p:sp>
        <p:grpSp>
          <p:nvGrpSpPr>
            <p:cNvPr id="3" name="กลุ่ม 6"/>
            <p:cNvGrpSpPr/>
            <p:nvPr/>
          </p:nvGrpSpPr>
          <p:grpSpPr>
            <a:xfrm>
              <a:off x="340241" y="2373718"/>
              <a:ext cx="8401493" cy="3455581"/>
              <a:chOff x="381000" y="1676400"/>
              <a:chExt cx="8401493" cy="3455581"/>
            </a:xfrm>
          </p:grpSpPr>
          <p:pic>
            <p:nvPicPr>
              <p:cNvPr id="20" name="Picture 6" descr="à¸à¸¥à¸à¸²à¸£à¸à¹à¸à¸«à¸²à¸£à¸¹à¸à¸ à¸²à¸à¸ªà¸³à¸«à¸£à¸±à¸ infographic timeline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7083" b="74167" l="6667" r="94271">
                            <a14:foregroundMark x1="15104" y1="50556" x2="15208" y2="50556"/>
                            <a14:foregroundMark x1="10833" y1="53194" x2="20000" y2="48611"/>
                            <a14:foregroundMark x1="26563" y1="51806" x2="33958" y2="48472"/>
                            <a14:foregroundMark x1="40417" y1="52500" x2="45833" y2="48611"/>
                            <a14:foregroundMark x1="67083" y1="51667" x2="73958" y2="47222"/>
                            <a14:foregroundMark x1="82500" y1="51667" x2="88229" y2="47083"/>
                            <a14:foregroundMark x1="56771" y1="45833" x2="56563" y2="39722"/>
                            <a14:foregroundMark x1="85000" y1="45278" x2="84792" y2="33056"/>
                            <a14:foregroundMark x1="70833" y1="52361" x2="70833" y2="62778"/>
                            <a14:foregroundMark x1="42708" y1="53611" x2="42917" y2="67222"/>
                            <a14:foregroundMark x1="28542" y1="48333" x2="28438" y2="32917"/>
                            <a14:foregroundMark x1="14792" y1="52917" x2="14688" y2="6625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" t="26568" r="4748" b="23045"/>
              <a:stretch/>
            </p:blipFill>
            <p:spPr bwMode="auto">
              <a:xfrm>
                <a:off x="381000" y="1676400"/>
                <a:ext cx="8401493" cy="3455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1" name="ตัวเชื่อมต่อตรง 4"/>
              <p:cNvCxnSpPr/>
              <p:nvPr/>
            </p:nvCxnSpPr>
            <p:spPr>
              <a:xfrm>
                <a:off x="1447800" y="3581400"/>
                <a:ext cx="0" cy="381000"/>
              </a:xfrm>
              <a:prstGeom prst="line">
                <a:avLst/>
              </a:prstGeom>
              <a:ln w="19050">
                <a:solidFill>
                  <a:srgbClr val="00206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ตัวเชื่อมต่อตรง 9"/>
              <p:cNvCxnSpPr/>
              <p:nvPr/>
            </p:nvCxnSpPr>
            <p:spPr>
              <a:xfrm>
                <a:off x="2667000" y="2667000"/>
                <a:ext cx="0" cy="381000"/>
              </a:xfrm>
              <a:prstGeom prst="line">
                <a:avLst/>
              </a:prstGeom>
              <a:ln w="1905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ตัวเชื่อมต่อตรง 10"/>
              <p:cNvCxnSpPr/>
              <p:nvPr/>
            </p:nvCxnSpPr>
            <p:spPr>
              <a:xfrm>
                <a:off x="3962400" y="3543300"/>
                <a:ext cx="0" cy="38100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ตัวเชื่อมต่อตรง 11"/>
              <p:cNvCxnSpPr/>
              <p:nvPr/>
            </p:nvCxnSpPr>
            <p:spPr>
              <a:xfrm>
                <a:off x="5257800" y="2667000"/>
                <a:ext cx="0" cy="381000"/>
              </a:xfrm>
              <a:prstGeom prst="line">
                <a:avLst/>
              </a:prstGeom>
              <a:ln w="190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ตัวเชื่อมต่อตรง 12"/>
              <p:cNvCxnSpPr/>
              <p:nvPr/>
            </p:nvCxnSpPr>
            <p:spPr>
              <a:xfrm>
                <a:off x="6553200" y="3581400"/>
                <a:ext cx="0" cy="381000"/>
              </a:xfrm>
              <a:prstGeom prst="line">
                <a:avLst/>
              </a:prstGeom>
              <a:ln w="19050"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ตัวเชื่อมต่อตรง 13"/>
              <p:cNvCxnSpPr/>
              <p:nvPr/>
            </p:nvCxnSpPr>
            <p:spPr>
              <a:xfrm>
                <a:off x="7848600" y="2657253"/>
                <a:ext cx="0" cy="381000"/>
              </a:xfrm>
              <a:prstGeom prst="line">
                <a:avLst/>
              </a:prstGeom>
              <a:ln w="19050">
                <a:solidFill>
                  <a:srgbClr val="FFC00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" name="สี่เหลี่ยมผืนผ้ามุมมน 15"/>
            <p:cNvSpPr/>
            <p:nvPr/>
          </p:nvSpPr>
          <p:spPr>
            <a:xfrm>
              <a:off x="1759429" y="4399222"/>
              <a:ext cx="1733623" cy="2205596"/>
            </a:xfrm>
            <a:prstGeom prst="roundRect">
              <a:avLst/>
            </a:prstGeom>
            <a:solidFill>
              <a:srgbClr val="D9B3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95250" indent="-95250" algn="ctr">
                <a:defRPr/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ประเมินปัญหาพฤติกรรม อารมณ์ ด้วยแบบ </a:t>
              </a:r>
              <a:r>
                <a:rPr lang="en-US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dirty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(ก่อนการช่วยเหลือ)</a:t>
              </a:r>
              <a:r>
                <a:rPr lang="en-US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นร.กลุ่มเสี่ยง 4 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กลุ่ม</a:t>
              </a:r>
              <a:r>
                <a:rPr lang="en-US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จากข้อ 1.) เพื่อค้นหา นร.กลุ่มเสี่ยงปัญหาพฤติกรรม อารมณ์  พร้อมสรุปผลการประเมิน</a:t>
              </a:r>
            </a:p>
          </p:txBody>
        </p:sp>
        <p:sp>
          <p:nvSpPr>
            <p:cNvPr id="10" name="สี่เหลี่ยมผืนผ้ามุมมน 16"/>
            <p:cNvSpPr/>
            <p:nvPr/>
          </p:nvSpPr>
          <p:spPr>
            <a:xfrm>
              <a:off x="3213247" y="1981200"/>
              <a:ext cx="1482355" cy="1531519"/>
            </a:xfrm>
            <a:prstGeom prst="roundRect">
              <a:avLst/>
            </a:prstGeom>
            <a:solidFill>
              <a:srgbClr val="85AEFF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20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ดำเนินการช่วยเหลือนักเรียนกลุ่มเสี่ยงปัญหาพฤติกรรมอารมณ์(ตามบริบท)</a:t>
              </a:r>
              <a:endParaRPr lang="th-TH" sz="2000" u="sng" dirty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1" name="สี่เหลี่ยมผืนผ้ามุมมน 17"/>
            <p:cNvSpPr/>
            <p:nvPr/>
          </p:nvSpPr>
          <p:spPr>
            <a:xfrm>
              <a:off x="5699917" y="1463523"/>
              <a:ext cx="1625047" cy="1900795"/>
            </a:xfrm>
            <a:prstGeom prst="roundRect">
              <a:avLst/>
            </a:prstGeom>
            <a:solidFill>
              <a:srgbClr val="B2DE8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ส่งต่อนักเรียนกลุ่มเสี่ยงปัญหาพฤติกรรม อารมณ์ ที่เกินความสามารถของโรงเรียนให้กับโรงพยาบาลในพื้นที่</a:t>
              </a:r>
            </a:p>
          </p:txBody>
        </p:sp>
        <p:sp>
          <p:nvSpPr>
            <p:cNvPr id="12" name="สี่เหลี่ยมผืนผ้ามุมมน 18"/>
            <p:cNvSpPr/>
            <p:nvPr/>
          </p:nvSpPr>
          <p:spPr>
            <a:xfrm>
              <a:off x="4342804" y="4554129"/>
              <a:ext cx="1739754" cy="18657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95250" indent="-95250" algn="ctr">
                <a:defRPr/>
              </a:pP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ประเมินปัญหาพฤติกรรม อารมณ์ ด้วย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แบบ</a:t>
              </a:r>
              <a:r>
                <a:rPr lang="en-US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 </a:t>
              </a:r>
              <a:endParaRPr lang="th-TH" sz="18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  <a:p>
              <a:pPr marL="95250" indent="-95250" algn="ctr">
                <a:defRPr/>
              </a:pPr>
              <a:r>
                <a:rPr lang="th-TH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</a:t>
              </a:r>
              <a:r>
                <a:rPr lang="th-TH" sz="1800" dirty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หลังการ</a:t>
              </a:r>
              <a:r>
                <a:rPr lang="th-TH" sz="1800" dirty="0" smtClean="0">
                  <a:solidFill>
                    <a:srgbClr val="400FF5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ช่วยเหลือ) </a:t>
              </a:r>
            </a:p>
            <a:p>
              <a:pPr marL="95250" indent="-95250" algn="ctr">
                <a:defRPr/>
              </a:pPr>
              <a:r>
                <a:rPr lang="th-TH" sz="1800" dirty="0" err="1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นร</a:t>
              </a:r>
              <a:r>
                <a:rPr lang="th-TH" sz="1800" dirty="0" smtClean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.</a:t>
              </a:r>
              <a:r>
                <a:rPr lang="th-TH" sz="1800" dirty="0">
                  <a:solidFill>
                    <a:schemeClr val="tx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ก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ลุ่มเสี่ยงปัญหาพฤติกรรม </a:t>
              </a:r>
              <a:r>
                <a:rPr lang="th-TH" sz="1800" dirty="0" smtClean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อารมณ์พร้อม</a:t>
              </a:r>
              <a:r>
                <a:rPr lang="th-TH" sz="1800" dirty="0"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สรุปผลการประเมิน</a:t>
              </a:r>
              <a:endParaRPr lang="en-US" sz="1800" dirty="0">
                <a:solidFill>
                  <a:srgbClr val="7030A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3" name="สี่เหลี่ยมผืนผ้ามุมมน 19"/>
            <p:cNvSpPr/>
            <p:nvPr/>
          </p:nvSpPr>
          <p:spPr>
            <a:xfrm>
              <a:off x="6986696" y="4419601"/>
              <a:ext cx="1642287" cy="220559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95250" indent="-95250" algn="ctr">
                <a:defRPr/>
              </a:pPr>
              <a:r>
                <a:rPr lang="th-TH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รวบรวมข้อมูลการดูแลช่วยเหลือและผลการประเมิน</a:t>
              </a:r>
              <a:r>
                <a:rPr lang="en-US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SDQ </a:t>
              </a:r>
              <a:r>
                <a:rPr lang="th-TH" sz="1800" b="1" dirty="0">
                  <a:solidFill>
                    <a:srgbClr val="FFFF00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(หลังการช่วยเหลือ) </a:t>
              </a:r>
              <a:r>
                <a:rPr lang="th-TH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ของ</a:t>
              </a:r>
              <a:r>
                <a:rPr lang="th-TH" sz="1800" b="1" dirty="0" err="1" smtClean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นร.ก</a:t>
              </a:r>
              <a:r>
                <a:rPr lang="th-TH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ลุ่มเสี่ยงปัญหาพฤติกรรม อารมณ์</a:t>
              </a:r>
              <a:r>
                <a:rPr lang="en-US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</a:t>
              </a:r>
              <a:r>
                <a:rPr lang="th-TH" sz="1800" b="1" dirty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และรายงานผลไป</a:t>
              </a:r>
              <a:r>
                <a:rPr lang="th-TH" sz="1800" b="1" dirty="0" smtClean="0">
                  <a:solidFill>
                    <a:schemeClr val="bg1"/>
                  </a:solidFill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ยังโรงเรียน</a:t>
              </a:r>
              <a:endParaRPr lang="en-US" sz="1800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4" name="เครื่องหมายบั้ง 14"/>
            <p:cNvSpPr/>
            <p:nvPr/>
          </p:nvSpPr>
          <p:spPr>
            <a:xfrm>
              <a:off x="718378" y="3711864"/>
              <a:ext cx="1377325" cy="528754"/>
            </a:xfrm>
            <a:prstGeom prst="chevron">
              <a:avLst/>
            </a:prstGeom>
            <a:solidFill>
              <a:srgbClr val="0018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1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เทอม1 </a:t>
              </a:r>
            </a:p>
            <a:p>
              <a:pPr algn="ctr">
                <a:defRPr/>
              </a:pPr>
              <a:r>
                <a:rPr lang="th-TH" sz="1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ปีฯ2561</a:t>
              </a:r>
              <a:endParaRPr lang="th-TH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  <p:sp>
          <p:nvSpPr>
            <p:cNvPr id="15" name="เครื่องหมายบั้ง 23"/>
            <p:cNvSpPr/>
            <p:nvPr/>
          </p:nvSpPr>
          <p:spPr>
            <a:xfrm>
              <a:off x="2048131" y="3711864"/>
              <a:ext cx="1377325" cy="528754"/>
            </a:xfrm>
            <a:prstGeom prst="chevron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ภายใน ก.พ.62</a:t>
              </a:r>
            </a:p>
          </p:txBody>
        </p:sp>
        <p:sp>
          <p:nvSpPr>
            <p:cNvPr id="16" name="เครื่องหมายบั้ง 24"/>
            <p:cNvSpPr/>
            <p:nvPr/>
          </p:nvSpPr>
          <p:spPr>
            <a:xfrm>
              <a:off x="3318277" y="3711864"/>
              <a:ext cx="1377325" cy="52875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ธ.ค.6</a:t>
              </a:r>
              <a:r>
                <a:rPr lang="en-US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1</a:t>
              </a:r>
              <a:r>
                <a:rPr lang="th-TH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เป็นต้นไป</a:t>
              </a:r>
            </a:p>
          </p:txBody>
        </p:sp>
        <p:sp>
          <p:nvSpPr>
            <p:cNvPr id="17" name="เครื่องหมายบั้ง 25"/>
            <p:cNvSpPr/>
            <p:nvPr/>
          </p:nvSpPr>
          <p:spPr>
            <a:xfrm>
              <a:off x="4528378" y="3711864"/>
              <a:ext cx="1377325" cy="528754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ธ.ค.6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1</a:t>
              </a:r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เป็นต้นไป</a:t>
              </a:r>
            </a:p>
          </p:txBody>
        </p:sp>
        <p:sp>
          <p:nvSpPr>
            <p:cNvPr id="18" name="เครื่องหมายบั้ง 26"/>
            <p:cNvSpPr/>
            <p:nvPr/>
          </p:nvSpPr>
          <p:spPr>
            <a:xfrm>
              <a:off x="5823778" y="3709207"/>
              <a:ext cx="1377325" cy="528754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มี.ค.6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2</a:t>
              </a:r>
              <a:r>
                <a:rPr lang="th-TH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เป็น</a:t>
              </a:r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ต้นไป</a:t>
              </a:r>
            </a:p>
          </p:txBody>
        </p:sp>
        <p:sp>
          <p:nvSpPr>
            <p:cNvPr id="19" name="เครื่องหมายบั้ง 27"/>
            <p:cNvSpPr/>
            <p:nvPr/>
          </p:nvSpPr>
          <p:spPr>
            <a:xfrm>
              <a:off x="7099447" y="3709207"/>
              <a:ext cx="1416787" cy="528754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ครั้งที่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1 : </a:t>
              </a:r>
            </a:p>
            <a:p>
              <a:pPr algn="ctr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30</a:t>
              </a:r>
              <a:r>
                <a:rPr lang="th-TH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 ม.ค. 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ea typeface="Tahoma" pitchFamily="34" charset="0"/>
                  <a:cs typeface="TH SarabunPSK" pitchFamily="34" charset="-34"/>
                </a:rPr>
                <a:t>62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itchFamily="34" charset="0"/>
                <a:cs typeface="TH SarabunPSK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45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8838" t="21364" r="33396" b="21061"/>
          <a:stretch/>
        </p:blipFill>
        <p:spPr>
          <a:xfrm>
            <a:off x="982639" y="1044763"/>
            <a:ext cx="10481479" cy="5813237"/>
          </a:xfrm>
          <a:prstGeom prst="rect">
            <a:avLst/>
          </a:prstGeom>
        </p:spPr>
      </p:pic>
      <p:sp>
        <p:nvSpPr>
          <p:cNvPr id="5" name="สี่เหลี่ยมผืนผ้า 8"/>
          <p:cNvSpPr/>
          <p:nvPr/>
        </p:nvSpPr>
        <p:spPr>
          <a:xfrm>
            <a:off x="0" y="46052"/>
            <a:ext cx="12192000" cy="9987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แบบฟอร์มรายงาน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04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6176" t="19928" r="33889" b="11961"/>
          <a:stretch/>
        </p:blipFill>
        <p:spPr>
          <a:xfrm>
            <a:off x="608694" y="177800"/>
            <a:ext cx="11240406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0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320" t="12555" r="57222" b="24778"/>
          <a:stretch/>
        </p:blipFill>
        <p:spPr>
          <a:xfrm>
            <a:off x="279400" y="0"/>
            <a:ext cx="1137578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433050" y="2479201"/>
            <a:ext cx="1644650" cy="327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รายงานผลครั้งที่ </a:t>
            </a: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30 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ม.ค. </a:t>
            </a: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62</a:t>
            </a:r>
          </a:p>
          <a:p>
            <a:pPr lvl="0" algn="ctr"/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รายงานผลรอบ 5 เดือน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1 มี.ค. 62 </a:t>
            </a:r>
            <a:endParaRPr lang="en-US" sz="18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รายงานผลรอบ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11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เดือน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ก.ย. 62</a:t>
            </a:r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49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0" y="171865"/>
            <a:ext cx="12192000" cy="51103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h-TH" altLang="th-TH" sz="24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ระบบเชื่อมโยงการดูแลช่วยเหลือวัยรุ่นที่มีปัญหาพฤติกรรมอารมณ์</a:t>
            </a:r>
            <a:r>
              <a:rPr lang="th-TH" sz="24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 </a:t>
            </a:r>
            <a:r>
              <a:rPr lang="th-TH" sz="24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อารมณ์ดี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ไม่เสพ </a:t>
            </a:r>
            <a:r>
              <a:rPr lang="th-TH" sz="24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ไม่ท้อง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ไม่ติดโรค </a:t>
            </a:r>
            <a:r>
              <a:rPr lang="th-TH" sz="2400" b="1" dirty="0">
                <a:solidFill>
                  <a:srgbClr val="66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ไม่ติดเกม</a:t>
            </a: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338469" y="886033"/>
            <a:ext cx="9144000" cy="66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th-TH"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6" name="Picture 2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016" y="723285"/>
            <a:ext cx="2111356" cy="172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à¸à¸¥à¸à¸²à¸£à¸à¹à¸à¸«à¸²à¸£à¸¹à¸à¸ à¸²à¸à¸ªà¸³à¸«à¸£à¸±à¸ à¹à¸£à¸à¹à¸£à¸µà¸¢à¸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236" y="483736"/>
            <a:ext cx="2235525" cy="19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à¸à¸¥à¸à¸²à¸£à¸à¹à¸à¸«à¸²à¸£à¸¹à¸à¸ à¸²à¸à¸ªà¸³à¸«à¸£à¸±à¸ à¸§à¸±à¸¢à¸£à¸¸à¹à¸à¸à¸´à¸à¹à¸à¸¡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99" y="1057900"/>
            <a:ext cx="1516386" cy="118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280" y="991365"/>
            <a:ext cx="1331873" cy="1331873"/>
          </a:xfrm>
          <a:prstGeom prst="rect">
            <a:avLst/>
          </a:prstGeom>
        </p:spPr>
      </p:pic>
      <p:pic>
        <p:nvPicPr>
          <p:cNvPr id="12" name="รูปภาพ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790" y="1057721"/>
            <a:ext cx="1128988" cy="119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19" y="1072191"/>
            <a:ext cx="1189613" cy="116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ลูกศรขวา 8"/>
          <p:cNvSpPr/>
          <p:nvPr/>
        </p:nvSpPr>
        <p:spPr>
          <a:xfrm>
            <a:off x="1740394" y="1481536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ลูกศรขวา 15"/>
          <p:cNvSpPr/>
          <p:nvPr/>
        </p:nvSpPr>
        <p:spPr>
          <a:xfrm>
            <a:off x="8357855" y="1604332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ลูกศรขวา 16"/>
          <p:cNvSpPr/>
          <p:nvPr/>
        </p:nvSpPr>
        <p:spPr>
          <a:xfrm>
            <a:off x="6793287" y="1453063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ลูกศรขวา 17"/>
          <p:cNvSpPr/>
          <p:nvPr/>
        </p:nvSpPr>
        <p:spPr>
          <a:xfrm>
            <a:off x="5246856" y="1604332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ลูกศรขวา 18"/>
          <p:cNvSpPr/>
          <p:nvPr/>
        </p:nvSpPr>
        <p:spPr>
          <a:xfrm>
            <a:off x="3672142" y="1627017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ลูกศรขวา 19"/>
          <p:cNvSpPr/>
          <p:nvPr/>
        </p:nvSpPr>
        <p:spPr>
          <a:xfrm>
            <a:off x="9908232" y="1620300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ชื่อเรื่อง 1"/>
          <p:cNvSpPr txBox="1">
            <a:spLocks/>
          </p:cNvSpPr>
          <p:nvPr/>
        </p:nvSpPr>
        <p:spPr>
          <a:xfrm>
            <a:off x="-106016" y="2653741"/>
            <a:ext cx="11908802" cy="493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line going to Lean Start Up :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Build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en-US" sz="24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Measure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Learn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Feedback Loop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ปีงบประมาณ 2562</a:t>
            </a:r>
            <a:r>
              <a:rPr lang="en-US" sz="2000" b="1" dirty="0"/>
              <a:t> </a:t>
            </a:r>
            <a:endParaRPr lang="th-TH" sz="2000" b="1" dirty="0"/>
          </a:p>
        </p:txBody>
      </p:sp>
      <p:sp>
        <p:nvSpPr>
          <p:cNvPr id="24" name="ชื่อเรื่อง 1"/>
          <p:cNvSpPr txBox="1">
            <a:spLocks/>
          </p:cNvSpPr>
          <p:nvPr/>
        </p:nvSpPr>
        <p:spPr>
          <a:xfrm>
            <a:off x="31407" y="2049964"/>
            <a:ext cx="12009915" cy="493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b="1" dirty="0" smtClean="0"/>
              <a:t>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เลือกคู่เครือข่าย</a:t>
            </a:r>
            <a:r>
              <a:rPr lang="en-US" sz="1600" b="1" dirty="0">
                <a:latin typeface="TH SarabunPSK" pitchFamily="34" charset="-34"/>
                <a:cs typeface="TH SarabunPSK" pitchFamily="34" charset="-34"/>
              </a:rPr>
              <a:t>                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ค้นหาวัยรุ่นกลุ่มเสี่ยง</a:t>
            </a:r>
            <a:r>
              <a:rPr lang="en-US" sz="1600" b="1" dirty="0">
                <a:latin typeface="TH SarabunPSK" pitchFamily="34" charset="-34"/>
                <a:cs typeface="TH SarabunPSK" pitchFamily="34" charset="-34"/>
              </a:rPr>
              <a:t>     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ประเมิน </a:t>
            </a:r>
            <a:r>
              <a:rPr lang="en-US" sz="1600" b="1" dirty="0">
                <a:latin typeface="TH SarabunPSK" pitchFamily="34" charset="-34"/>
                <a:cs typeface="TH SarabunPSK" pitchFamily="34" charset="-34"/>
              </a:rPr>
              <a:t>EQ / GAST 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ส่งเสริม-พัฒนา </a:t>
            </a:r>
            <a:r>
              <a:rPr lang="en-US" sz="1600" b="1" dirty="0">
                <a:latin typeface="TH SarabunPSK" pitchFamily="34" charset="-34"/>
                <a:cs typeface="TH SarabunPSK" pitchFamily="34" charset="-34"/>
              </a:rPr>
              <a:t>EQ  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    พัฒนาทักษะชีวิต </a:t>
            </a:r>
            <a:r>
              <a:rPr lang="en-US" sz="1600" b="1" dirty="0"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ส่งต่อ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                                     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วัดผล</a:t>
            </a:r>
          </a:p>
        </p:txBody>
      </p:sp>
      <p:pic>
        <p:nvPicPr>
          <p:cNvPr id="6" name="Picture 2" descr="à¸à¸¥à¸à¸²à¸£à¸à¹à¸à¸«à¸²à¸£à¸¹à¸à¸ à¸²à¸à¸ªà¸³à¸«à¸£à¸±à¸ à¹à¸£à¸à¸à¸¢à¸²à¸à¸²à¸¥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996" y="1081498"/>
            <a:ext cx="1176236" cy="11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212035" y="3698819"/>
            <a:ext cx="3317119" cy="30597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ONE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Aids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Net</a:t>
            </a:r>
            <a:endParaRPr lang="th-TH" alt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Teen </a:t>
            </a:r>
            <a:r>
              <a:rPr lang="en-US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anager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ระดับจังหวัดและอำเภอ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พชอ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/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พชต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ODOP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เป็นปัญหาวัยรุ่น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สพ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ม. + ศึกษาธิการจังหวัด + สถานศึกษา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โปรแกรมพัฒนาทักษะทางสมองสู่ความ  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ฉลาดทางอารมณ์ที่เป็นเลิศในวัยรุ่น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วัยรุ่นวัยใส ระดับเขตสุขภาพที่ 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อำเภออนามัยเจริญพันธุ์ และคลินิกวัยรุ่น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สภาเด็กและเยาวชน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สวท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/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พมจ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</a:t>
            </a: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3655785" y="3712069"/>
            <a:ext cx="4317120" cy="304654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พัฒนาระบบคู่เครือข่ายในชมรม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ONE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ไม่เสพ ไม่ท้อง ไม่ติดโรค ไม่ติดเกม</a:t>
            </a: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 1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รู้จักนักเรียนรายบุคคล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ค้นหาวัยรุ่นกลุ่มเสี่ยง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EQ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และติดเกม (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GAST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 ผ่าน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Web Application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ส่งเสริมพัฒนา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EQ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ด้วยโปรแกรมพัฒนาทักษะทางสมองฯขั้น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ป้องกันและแก้ไขปัญหา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โปรแกรมพัฒนาทักษะชีวิต 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ส่งต่อภายในและภายนอก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Case conference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พัฒนาโมเดลการป้องกันเด็กติดเกม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Lean Start Up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LET ME GROW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ของมหาวิทยาลัยมหิดล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Lean Start Up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ข้อมูลวัยรุ่นลงบน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Web Application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8099536" y="3698819"/>
            <a:ext cx="3862274" cy="305979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ลดพฤติกรรมเสี่ยงด้านสุขภาพวัยรุ่นสู่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 </a:t>
            </a:r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อารมณ์ดี ไม่เสพ ไม่ท้อง ไม่ติดโรค ไม่ติดเกม</a:t>
            </a:r>
          </a:p>
          <a:p>
            <a:r>
              <a:rPr lang="th-TH" sz="2000" b="1" u="sng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ผลผลิต/ผลลัพธ์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วัยรุ่นกลุ่มเสี่ยง/มีปัญหาได้รับการช่วยเหลือจนดีขึ้น 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วัยรุ่นมีความฉลาดทางอารมณ์ (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EQ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อยู่ในเกณฑ์ปกติ3. สัดส่วนวัยรุ่นเล่นเกมอย่างปลอดภัยเพิ่มขึ้น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วัยรุ่นเข้าถึงความรู้ในการป้องกันตนเอง โดยเฉพาะ  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วัยรุ่นกลุ่มเสี่ยง (ความรอบรู้ด้านสุขภาพ)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dirty="0">
              <a:solidFill>
                <a:schemeClr val="bg1"/>
              </a:solidFill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198783" y="3289018"/>
            <a:ext cx="3330371" cy="436304"/>
          </a:xfrm>
          <a:prstGeom prst="rect">
            <a:avLst/>
          </a:prstGeom>
          <a:solidFill>
            <a:srgbClr val="6600CC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Input -&gt; Integrated  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3655784" y="3299460"/>
            <a:ext cx="4317121" cy="41260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Process –&gt; Lean </a:t>
            </a:r>
            <a:r>
              <a:rPr lang="en-US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Start </a:t>
            </a:r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Up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8099536" y="3300296"/>
            <a:ext cx="3862274" cy="411773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Goals </a:t>
            </a: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&gt;</a:t>
            </a: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เยาวชน 4.0</a:t>
            </a:r>
          </a:p>
        </p:txBody>
      </p:sp>
    </p:spTree>
    <p:extLst>
      <p:ext uri="{BB962C8B-B14F-4D97-AF65-F5344CB8AC3E}">
        <p14:creationId xmlns:p14="http://schemas.microsoft.com/office/powerpoint/2010/main" val="386452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xmlns="" id="{412D0CC1-C99F-40BE-96B7-21C845C9F590}"/>
              </a:ext>
            </a:extLst>
          </p:cNvPr>
          <p:cNvSpPr txBox="1">
            <a:spLocks/>
          </p:cNvSpPr>
          <p:nvPr/>
        </p:nvSpPr>
        <p:spPr bwMode="auto">
          <a:xfrm>
            <a:off x="428724" y="652902"/>
            <a:ext cx="3776578" cy="477114"/>
          </a:xfrm>
          <a:prstGeom prst="rect">
            <a:avLst/>
          </a:prstGeom>
          <a:solidFill>
            <a:srgbClr val="A5ECF3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000"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      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โรงพยาบาลชุมชน / รพ.สต.</a:t>
            </a:r>
          </a:p>
        </p:txBody>
      </p:sp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xmlns="" id="{E9C8564C-EAB2-4F0D-9CA4-33FCD1978B26}"/>
              </a:ext>
            </a:extLst>
          </p:cNvPr>
          <p:cNvSpPr txBox="1">
            <a:spLocks/>
          </p:cNvSpPr>
          <p:nvPr/>
        </p:nvSpPr>
        <p:spPr bwMode="auto">
          <a:xfrm>
            <a:off x="401572" y="1120132"/>
            <a:ext cx="3803729" cy="1664392"/>
          </a:xfrm>
          <a:prstGeom prst="rect">
            <a:avLst/>
          </a:prstGeom>
          <a:solidFill>
            <a:srgbClr val="A5ECF3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มีการจัดบริการส่งเสริมป้องกันปัญหาสุขภาพจิตใน</a:t>
            </a:r>
          </a:p>
          <a:p>
            <a:pPr eaLnBrk="1" hangingPunct="1">
              <a:defRPr/>
            </a:pPr>
            <a:r>
              <a:rPr lang="th-TH" alt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รพช</a:t>
            </a:r>
            <a:r>
              <a:rPr lang="th-TH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. </a:t>
            </a:r>
            <a:r>
              <a:rPr lang="th-TH" altLang="th-TH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และ รพ.สต. ในเขตสุขภาพ </a:t>
            </a:r>
            <a:endParaRPr lang="en-US" altLang="th-TH" sz="18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h-TH" altLang="th-TH" sz="18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มุ่งเน้น</a:t>
            </a:r>
            <a:r>
              <a:rPr lang="th-TH" altLang="th-TH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การดำเนินงานใน 3 ประเด็นหลักของวัยทำงาน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h-TH" altLang="th-TH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โรคเรื้อรัง/กลุ่มเสี่ยงติดสุรา/</a:t>
            </a:r>
            <a:r>
              <a:rPr lang="th-TH" altLang="th-TH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altLang="th-TH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/ความขัดแย้งในครอบครัว</a:t>
            </a:r>
          </a:p>
        </p:txBody>
      </p:sp>
      <p:cxnSp>
        <p:nvCxnSpPr>
          <p:cNvPr id="10" name="ตัวเชื่อมต่อตรง 9">
            <a:extLst>
              <a:ext uri="{FF2B5EF4-FFF2-40B4-BE49-F238E27FC236}">
                <a16:creationId xmlns:a16="http://schemas.microsoft.com/office/drawing/2014/main" xmlns="" id="{6FCFCB74-76CB-4E21-A336-E8159B655DE7}"/>
              </a:ext>
            </a:extLst>
          </p:cNvPr>
          <p:cNvCxnSpPr/>
          <p:nvPr/>
        </p:nvCxnSpPr>
        <p:spPr>
          <a:xfrm>
            <a:off x="6084888" y="6143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ชื่อเรื่อง 1">
            <a:extLst>
              <a:ext uri="{FF2B5EF4-FFF2-40B4-BE49-F238E27FC236}">
                <a16:creationId xmlns:a16="http://schemas.microsoft.com/office/drawing/2014/main" xmlns="" id="{E91960F7-4037-4FBC-8C3C-0FCD5D253A2F}"/>
              </a:ext>
            </a:extLst>
          </p:cNvPr>
          <p:cNvSpPr txBox="1">
            <a:spLocks/>
          </p:cNvSpPr>
          <p:nvPr/>
        </p:nvSpPr>
        <p:spPr bwMode="auto">
          <a:xfrm>
            <a:off x="368068" y="2842466"/>
            <a:ext cx="3849978" cy="1684750"/>
          </a:xfrm>
          <a:prstGeom prst="rect">
            <a:avLst/>
          </a:prstGeom>
          <a:solidFill>
            <a:srgbClr val="A5ECF3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คู่มือมาตรฐานการดำเนินงานส่งเสริม</a:t>
            </a:r>
          </a:p>
          <a:p>
            <a:pPr eaLnBrk="1" hangingPunct="1"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สุขภาพจิตและป้องกันปัญหาสุขภาพจิตใน </a:t>
            </a:r>
            <a:r>
              <a:rPr lang="th-TH" altLang="th-TH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รพช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. และ รพ.สต.</a:t>
            </a:r>
            <a:endParaRPr lang="en-US" altLang="th-TH" sz="18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04" name="รูปภาพ 46" descr="48636.png">
            <a:extLst>
              <a:ext uri="{FF2B5EF4-FFF2-40B4-BE49-F238E27FC236}">
                <a16:creationId xmlns:a16="http://schemas.microsoft.com/office/drawing/2014/main" xmlns="" id="{19B185D1-C5FE-4E87-92D3-CBB518CBDB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163" y="3929063"/>
            <a:ext cx="6254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ชื่อเรื่อง 1">
            <a:extLst>
              <a:ext uri="{FF2B5EF4-FFF2-40B4-BE49-F238E27FC236}">
                <a16:creationId xmlns:a16="http://schemas.microsoft.com/office/drawing/2014/main" xmlns="" id="{E0359B6B-34BD-49BB-A792-82445423C591}"/>
              </a:ext>
            </a:extLst>
          </p:cNvPr>
          <p:cNvSpPr txBox="1">
            <a:spLocks/>
          </p:cNvSpPr>
          <p:nvPr/>
        </p:nvSpPr>
        <p:spPr bwMode="auto">
          <a:xfrm>
            <a:off x="368068" y="4581808"/>
            <a:ext cx="3849978" cy="2256698"/>
          </a:xfrm>
          <a:prstGeom prst="rect">
            <a:avLst/>
          </a:prstGeom>
          <a:solidFill>
            <a:srgbClr val="A5ECF3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รพช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. และ รพ.สต.ผ่านตามเกณฑ์</a:t>
            </a:r>
          </a:p>
          <a:p>
            <a:pPr eaLnBrk="1" hangingPunct="1"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มาตรฐานการดำเนินงานส่งเสริมสุขภาพจิตและป้องกันปัญหาสุขภาพจิตและมี</a:t>
            </a:r>
          </a:p>
          <a:p>
            <a:pPr eaLnBrk="1" hangingPunct="1">
              <a:defRPr/>
            </a:pPr>
            <a:r>
              <a:rPr lang="th-TH" altLang="th-TH" sz="24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การยกระดับมาตรฐาน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การดำเนินงาน</a:t>
            </a:r>
          </a:p>
        </p:txBody>
      </p:sp>
      <p:sp>
        <p:nvSpPr>
          <p:cNvPr id="37" name="ชื่อเรื่อง 1">
            <a:extLst>
              <a:ext uri="{FF2B5EF4-FFF2-40B4-BE49-F238E27FC236}">
                <a16:creationId xmlns:a16="http://schemas.microsoft.com/office/drawing/2014/main" xmlns="" id="{63AC6956-4EEC-4F75-8D90-6F1F749C7F87}"/>
              </a:ext>
            </a:extLst>
          </p:cNvPr>
          <p:cNvSpPr txBox="1">
            <a:spLocks/>
          </p:cNvSpPr>
          <p:nvPr/>
        </p:nvSpPr>
        <p:spPr bwMode="auto">
          <a:xfrm>
            <a:off x="4242053" y="640849"/>
            <a:ext cx="3983890" cy="464037"/>
          </a:xfrm>
          <a:prstGeom prst="rect">
            <a:avLst/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18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   </a:t>
            </a:r>
            <a:r>
              <a:rPr lang="th-TH" altLang="th-TH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ชุมชน</a:t>
            </a:r>
            <a:endParaRPr lang="en-US" altLang="th-TH" sz="2400" b="1" dirty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38" name="ชื่อเรื่อง 1">
            <a:extLst>
              <a:ext uri="{FF2B5EF4-FFF2-40B4-BE49-F238E27FC236}">
                <a16:creationId xmlns:a16="http://schemas.microsoft.com/office/drawing/2014/main" xmlns="" id="{7971AA7B-D5A2-4481-B92B-2A0F3747075B}"/>
              </a:ext>
            </a:extLst>
          </p:cNvPr>
          <p:cNvSpPr txBox="1">
            <a:spLocks/>
          </p:cNvSpPr>
          <p:nvPr/>
        </p:nvSpPr>
        <p:spPr bwMode="auto">
          <a:xfrm>
            <a:off x="5473560" y="2784524"/>
            <a:ext cx="2725086" cy="1747450"/>
          </a:xfrm>
          <a:prstGeom prst="rect">
            <a:avLst/>
          </a:prstGeom>
          <a:solidFill>
            <a:srgbClr val="D6FFD5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คู่มือโปรแกรมสร้างสุข</a:t>
            </a:r>
          </a:p>
          <a:p>
            <a:pPr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ในชุมชน </a:t>
            </a:r>
            <a:r>
              <a:rPr lang="en-US" altLang="th-TH" sz="2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8 Module</a:t>
            </a:r>
          </a:p>
        </p:txBody>
      </p:sp>
      <p:sp>
        <p:nvSpPr>
          <p:cNvPr id="40" name="ชื่อเรื่อง 1">
            <a:extLst>
              <a:ext uri="{FF2B5EF4-FFF2-40B4-BE49-F238E27FC236}">
                <a16:creationId xmlns:a16="http://schemas.microsoft.com/office/drawing/2014/main" xmlns="" id="{556FDD88-F6A6-45A9-A4DD-73CAEF79C567}"/>
              </a:ext>
            </a:extLst>
          </p:cNvPr>
          <p:cNvSpPr txBox="1">
            <a:spLocks/>
          </p:cNvSpPr>
          <p:nvPr/>
        </p:nvSpPr>
        <p:spPr bwMode="auto">
          <a:xfrm>
            <a:off x="4238572" y="4563200"/>
            <a:ext cx="3987371" cy="2275306"/>
          </a:xfrm>
          <a:prstGeom prst="rect">
            <a:avLst/>
          </a:prstGeom>
          <a:solidFill>
            <a:srgbClr val="D6FFD5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th-TH" altLang="th-TH" sz="2400" b="1"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อำเภอต้นแบบสร้างสุขในชุมชน วัยทำงาน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h-TH" altLang="th-TH" sz="2400" b="1"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ในชุมชน ดูแลจิตใจตนเองและครอบครัวได้ นำสู่วัยทำงานยุค </a:t>
            </a:r>
            <a:r>
              <a:rPr lang="en-US" altLang="th-TH" sz="2400" b="1"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4.0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h-TH" altLang="th-TH" sz="2400" b="1">
                <a:solidFill>
                  <a:srgbClr val="0000CC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“ปรับตัวได้  ใจเป็นสุข สนุกไม่เครียด” </a:t>
            </a:r>
            <a:endParaRPr lang="th-TH" altLang="th-TH" sz="2400" b="1">
              <a:solidFill>
                <a:srgbClr val="203864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1" name="ชื่อเรื่อง 1">
            <a:extLst>
              <a:ext uri="{FF2B5EF4-FFF2-40B4-BE49-F238E27FC236}">
                <a16:creationId xmlns:a16="http://schemas.microsoft.com/office/drawing/2014/main" xmlns="" id="{7928F133-69C7-4FE7-837A-85863C34B645}"/>
              </a:ext>
            </a:extLst>
          </p:cNvPr>
          <p:cNvSpPr txBox="1">
            <a:spLocks/>
          </p:cNvSpPr>
          <p:nvPr/>
        </p:nvSpPr>
        <p:spPr bwMode="auto">
          <a:xfrm>
            <a:off x="4241549" y="1140199"/>
            <a:ext cx="3957097" cy="1631446"/>
          </a:xfrm>
          <a:prstGeom prst="rect">
            <a:avLst/>
          </a:prstGeom>
          <a:solidFill>
            <a:srgbClr val="D6FFD5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16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ส่งเสริม</a:t>
            </a:r>
            <a:r>
              <a:rPr lang="th-TH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สุขภาพจิต โดยเน้นรณรงค์ ให้ความรู้ ประเมิน</a:t>
            </a:r>
          </a:p>
          <a:p>
            <a:pPr eaLnBrk="1" hangingPunct="1">
              <a:defRPr/>
            </a:pPr>
            <a:r>
              <a:rPr lang="th-TH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สุขภาพจิต (ความสุข)</a:t>
            </a:r>
          </a:p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16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ป้องกัน</a:t>
            </a:r>
            <a:r>
              <a:rPr lang="th-TH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เน้น เฝ้าระวัง คัดกรอง (ความเครียด ซึมเศร้า </a:t>
            </a:r>
          </a:p>
          <a:p>
            <a:pPr eaLnBrk="1" hangingPunct="1">
              <a:defRPr/>
            </a:pPr>
            <a:r>
              <a:rPr lang="th-TH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ปัญหาการดื่มสุรา)  เยี่ยมบ้าน ติดตามดูแลอย่างต่อเนื่อง</a:t>
            </a:r>
            <a:endParaRPr lang="en-US" altLang="th-TH" sz="1600" b="1" dirty="0"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โครงการขับเคลื่อน </a:t>
            </a:r>
            <a:r>
              <a:rPr lang="en-US" altLang="th-TH" sz="16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16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โปรแกรมสร้างสุขในชุมชน</a:t>
            </a:r>
            <a:endParaRPr lang="en-US" altLang="th-TH" sz="1600" b="1" u="sng" dirty="0">
              <a:solidFill>
                <a:srgbClr val="0000FF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20" name="รูปภาพ 2">
            <a:extLst>
              <a:ext uri="{FF2B5EF4-FFF2-40B4-BE49-F238E27FC236}">
                <a16:creationId xmlns:a16="http://schemas.microsoft.com/office/drawing/2014/main" xmlns="" id="{C48B11EA-D520-4112-B4BF-5CF0DE90E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2828925"/>
            <a:ext cx="1203325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สี่เหลี่ยมผืนผ้า 17">
            <a:extLst>
              <a:ext uri="{FF2B5EF4-FFF2-40B4-BE49-F238E27FC236}">
                <a16:creationId xmlns:a16="http://schemas.microsoft.com/office/drawing/2014/main" xmlns="" id="{FD3B2C6C-041C-47A4-9C2A-7A3BF4BA2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4746" y="1150944"/>
            <a:ext cx="3933605" cy="1663904"/>
          </a:xfrm>
          <a:prstGeom prst="rect">
            <a:avLst/>
          </a:prstGeom>
          <a:solidFill>
            <a:srgbClr val="FFDBFF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ขับเคลื่อน </a:t>
            </a:r>
            <a:r>
              <a:rPr lang="en-US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b="1" u="sng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โปรแกรมสร้างสุขในสถาน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2000" b="1" u="sng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ประกอบการ  </a:t>
            </a:r>
            <a:endParaRPr lang="en-US" altLang="th-TH" sz="2000" b="1" u="sng" dirty="0"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ตรวจประเมินสถานประกอบการปลอดโรค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ปลอดภัยกายใจเป็นสุข </a:t>
            </a:r>
          </a:p>
        </p:txBody>
      </p:sp>
      <p:sp>
        <p:nvSpPr>
          <p:cNvPr id="47" name="ชื่อเรื่อง 1">
            <a:extLst>
              <a:ext uri="{FF2B5EF4-FFF2-40B4-BE49-F238E27FC236}">
                <a16:creationId xmlns:a16="http://schemas.microsoft.com/office/drawing/2014/main" xmlns="" id="{30A927EC-B9C4-4F8B-8F57-5716F88689C7}"/>
              </a:ext>
            </a:extLst>
          </p:cNvPr>
          <p:cNvSpPr txBox="1">
            <a:spLocks/>
          </p:cNvSpPr>
          <p:nvPr/>
        </p:nvSpPr>
        <p:spPr bwMode="auto">
          <a:xfrm>
            <a:off x="8258395" y="652902"/>
            <a:ext cx="3920563" cy="451078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สถานประกอบการ</a:t>
            </a:r>
            <a:endParaRPr lang="en-US" alt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27" name="รูปภาพ 38" descr="icon_4199.png">
            <a:extLst>
              <a:ext uri="{FF2B5EF4-FFF2-40B4-BE49-F238E27FC236}">
                <a16:creationId xmlns:a16="http://schemas.microsoft.com/office/drawing/2014/main" xmlns="" id="{BFB12A1D-6AEB-4575-84CB-122E80265D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630238"/>
            <a:ext cx="53657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8" name="รูปภาพ 39" descr="565f77f41626fabe7398c5b0_school_building_icon.png">
            <a:extLst>
              <a:ext uri="{FF2B5EF4-FFF2-40B4-BE49-F238E27FC236}">
                <a16:creationId xmlns:a16="http://schemas.microsoft.com/office/drawing/2014/main" xmlns="" id="{8176AF38-B1E8-4075-B9E1-A967B074C6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0" y="614363"/>
            <a:ext cx="600075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ชื่อเรื่อง 1">
            <a:extLst>
              <a:ext uri="{FF2B5EF4-FFF2-40B4-BE49-F238E27FC236}">
                <a16:creationId xmlns:a16="http://schemas.microsoft.com/office/drawing/2014/main" xmlns="" id="{530EA8F8-351F-43AB-9B06-53F10E338E93}"/>
              </a:ext>
            </a:extLst>
          </p:cNvPr>
          <p:cNvSpPr txBox="1">
            <a:spLocks/>
          </p:cNvSpPr>
          <p:nvPr/>
        </p:nvSpPr>
        <p:spPr bwMode="auto">
          <a:xfrm>
            <a:off x="8249312" y="4587536"/>
            <a:ext cx="3942688" cy="2270464"/>
          </a:xfrm>
          <a:prstGeom prst="rect">
            <a:avLst/>
          </a:prstGeom>
          <a:solidFill>
            <a:srgbClr val="FFDBFF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th-TH" altLang="th-TH" sz="2000" b="1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สถานประกอบการต้นแบบในการสร้างสุข</a:t>
            </a:r>
            <a:r>
              <a:rPr lang="th-TH" altLang="th-TH" sz="2000" b="1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h-TH" altLang="th-TH" sz="2000" b="1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พนักงานมีความสุขดูแลจิตใจตนเองและคนในองค์กรได้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th-TH" altLang="th-TH" sz="2000" b="1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สถานประกอบการจัดกิจกรรมป้องกันปัญหา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h-TH" altLang="th-TH" sz="2000" b="1">
                <a:latin typeface="TH SarabunPSK" panose="020B0500040200020003" pitchFamily="34" charset="-34"/>
                <a:cs typeface="TH SarabunPSK" panose="020B0500040200020003" pitchFamily="34" charset="-34"/>
              </a:rPr>
              <a:t>สุขภาพจิตพนักงานกลุ่มเสี่ยงและประเมิน ความเครียด ซึมเศร้า ปัญหาการดื่มสุรา และสามารถจัดการปัญหาสุขภาพจิตเบื้องต้นได้ </a:t>
            </a:r>
            <a:r>
              <a:rPr lang="th-TH" altLang="th-TH" sz="2000" b="1" u="sng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ส่งต่อ</a:t>
            </a:r>
            <a:r>
              <a:rPr lang="th-TH" altLang="th-TH" sz="2000" b="1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>
                <a:latin typeface="TH SarabunPSK" panose="020B0500040200020003" pitchFamily="34" charset="-34"/>
                <a:cs typeface="TH SarabunPSK" panose="020B0500040200020003" pitchFamily="34" charset="-34"/>
              </a:rPr>
              <a:t>ได้ในรายที่จำเป็น</a:t>
            </a:r>
          </a:p>
        </p:txBody>
      </p:sp>
      <p:sp>
        <p:nvSpPr>
          <p:cNvPr id="64" name="ชื่อเรื่อง 1">
            <a:extLst>
              <a:ext uri="{FF2B5EF4-FFF2-40B4-BE49-F238E27FC236}">
                <a16:creationId xmlns:a16="http://schemas.microsoft.com/office/drawing/2014/main" xmlns="" id="{225D6399-1197-4BBC-A534-C1729920B138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896562" y="1544332"/>
            <a:ext cx="2194696" cy="4015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เป้าประสงค์</a:t>
            </a:r>
            <a:endParaRPr lang="en-US" alt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67" name="ชื่อเรื่อง 1">
            <a:extLst>
              <a:ext uri="{FF2B5EF4-FFF2-40B4-BE49-F238E27FC236}">
                <a16:creationId xmlns:a16="http://schemas.microsoft.com/office/drawing/2014/main" xmlns="" id="{E1A83B30-C7FA-4A52-ACC1-E44431674E09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669546" y="3498041"/>
            <a:ext cx="1753311" cy="4142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Intervention</a:t>
            </a:r>
          </a:p>
        </p:txBody>
      </p:sp>
      <p:sp>
        <p:nvSpPr>
          <p:cNvPr id="68" name="ชื่อเรื่อง 1">
            <a:extLst>
              <a:ext uri="{FF2B5EF4-FFF2-40B4-BE49-F238E27FC236}">
                <a16:creationId xmlns:a16="http://schemas.microsoft.com/office/drawing/2014/main" xmlns="" id="{3A7A74C6-9650-42F8-8F64-956DB813994A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950104" y="5519118"/>
            <a:ext cx="2276192" cy="4015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ผลลัพธ์</a:t>
            </a:r>
            <a:endParaRPr lang="en-US" alt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71" name="ชื่อเรื่อง 1">
            <a:extLst>
              <a:ext uri="{FF2B5EF4-FFF2-40B4-BE49-F238E27FC236}">
                <a16:creationId xmlns:a16="http://schemas.microsoft.com/office/drawing/2014/main" xmlns="" id="{07EA9F75-8E43-44A8-ADB8-00459EFF80F3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627201"/>
          </a:xfrm>
          <a:prstGeom prst="rect">
            <a:avLst/>
          </a:prstGeom>
          <a:solidFill>
            <a:srgbClr val="C00000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แนวทางการขับเคลื่อนงานสุขภาพจิตวัยทำงาน 3 </a:t>
            </a:r>
            <a:r>
              <a:rPr lang="en-US" altLang="th-T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Setting</a:t>
            </a:r>
            <a:endParaRPr lang="en-US" alt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44" name="รูปภาพ 45" descr="Acquisition_diagram-512.png">
            <a:extLst>
              <a:ext uri="{FF2B5EF4-FFF2-40B4-BE49-F238E27FC236}">
                <a16:creationId xmlns:a16="http://schemas.microsoft.com/office/drawing/2014/main" xmlns="" id="{EFD5A91D-BC47-4AA4-816A-CF71B255EA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3819525"/>
            <a:ext cx="60801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5" name="รูปภาพ 37" descr="hospital-building-icon-6.png">
            <a:extLst>
              <a:ext uri="{FF2B5EF4-FFF2-40B4-BE49-F238E27FC236}">
                <a16:creationId xmlns:a16="http://schemas.microsoft.com/office/drawing/2014/main" xmlns="" id="{33842741-B85E-44E5-9594-48F7B61214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588963"/>
            <a:ext cx="633413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6" name="รูปภาพ 73">
            <a:extLst>
              <a:ext uri="{FF2B5EF4-FFF2-40B4-BE49-F238E27FC236}">
                <a16:creationId xmlns:a16="http://schemas.microsoft.com/office/drawing/2014/main" xmlns="" id="{B9BC69DF-2CFD-44C5-AFAF-EC7E5ABC541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25" y="6116638"/>
            <a:ext cx="5540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7" name="รูปภาพ 78">
            <a:extLst>
              <a:ext uri="{FF2B5EF4-FFF2-40B4-BE49-F238E27FC236}">
                <a16:creationId xmlns:a16="http://schemas.microsoft.com/office/drawing/2014/main" xmlns="" id="{58367DCD-F5F5-4B76-B5DA-E56663BCC6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13" y="6394450"/>
            <a:ext cx="58578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8" name="รูปภาพ 87">
            <a:extLst>
              <a:ext uri="{FF2B5EF4-FFF2-40B4-BE49-F238E27FC236}">
                <a16:creationId xmlns:a16="http://schemas.microsoft.com/office/drawing/2014/main" xmlns="" id="{B037D8EA-74BB-42E7-A146-515F46436BC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863" y="6394450"/>
            <a:ext cx="60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9" name="รูปภาพ 79">
            <a:extLst>
              <a:ext uri="{FF2B5EF4-FFF2-40B4-BE49-F238E27FC236}">
                <a16:creationId xmlns:a16="http://schemas.microsoft.com/office/drawing/2014/main" xmlns="" id="{FCA77FBF-F4B1-472F-AF78-0966AE4CD1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6196013"/>
            <a:ext cx="54451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0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DE5AAF7E-3B29-48CF-ADF9-4ECB70E76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2522538"/>
            <a:ext cx="465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1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56E330DC-0247-4E17-BAE0-5FEC32D48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300538"/>
            <a:ext cx="46672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2" name="รูปภาพ 1">
            <a:extLst>
              <a:ext uri="{FF2B5EF4-FFF2-40B4-BE49-F238E27FC236}">
                <a16:creationId xmlns:a16="http://schemas.microsoft.com/office/drawing/2014/main" xmlns="" id="{F67A2F93-50EA-40F8-8FDD-E3F00AF3CAA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2809875"/>
            <a:ext cx="1243013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22">
            <a:extLst>
              <a:ext uri="{FF2B5EF4-FFF2-40B4-BE49-F238E27FC236}">
                <a16:creationId xmlns:a16="http://schemas.microsoft.com/office/drawing/2014/main" xmlns="" id="{8B57D89A-2330-4EB5-A202-E81947E53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5693" y="2814848"/>
            <a:ext cx="2726307" cy="1772687"/>
          </a:xfrm>
          <a:prstGeom prst="rect">
            <a:avLst/>
          </a:prstGeom>
          <a:solidFill>
            <a:srgbClr val="FFDBFF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คู่มือโปรแกรมสร้างสุขใน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สถานประกอบการ </a:t>
            </a:r>
            <a:r>
              <a:rPr lang="en-US" altLang="th-TH" sz="20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0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6  Module</a:t>
            </a:r>
            <a:r>
              <a:rPr lang="th-TH" altLang="th-TH" sz="20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แบบประเมินสถานประกอบการ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ปลอดโรค ปลอดภัย กายใจเป็นสุข</a:t>
            </a:r>
            <a:endParaRPr lang="en-US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256" name="รูปภาพ 44" descr="meeting-512.png">
            <a:extLst>
              <a:ext uri="{FF2B5EF4-FFF2-40B4-BE49-F238E27FC236}">
                <a16:creationId xmlns:a16="http://schemas.microsoft.com/office/drawing/2014/main" xmlns="" id="{C15844AB-09FB-47A8-8B07-9680B1EEAD7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75" y="3925888"/>
            <a:ext cx="784225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7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7F0977A5-7E86-488F-B64C-B32ABAE8C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550" y="2389188"/>
            <a:ext cx="465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8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3EA72EA4-1192-4EC9-A225-8DC698B90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63" y="4241800"/>
            <a:ext cx="465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9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6B528BC3-5D67-4BC7-AFE8-F2BA4FF29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2522538"/>
            <a:ext cx="465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60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B0DD9B45-4C8E-497E-88D8-E947C0CF6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4300538"/>
            <a:ext cx="46513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169" y="170851"/>
            <a:ext cx="834861" cy="102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ภาพหน้าจอ&#10;&#10;คำอธิบายที่สร้างขึ้นโดยมีความน่าเชื่อถือสูง">
            <a:extLst>
              <a:ext uri="{FF2B5EF4-FFF2-40B4-BE49-F238E27FC236}">
                <a16:creationId xmlns:a16="http://schemas.microsoft.com/office/drawing/2014/main" xmlns="" id="{1480EAF5-CBBF-484D-ADE6-6BA8B6B973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8255"/>
            <a:ext cx="11836400" cy="59453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96495" y="4207510"/>
            <a:ext cx="1262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-สร้างสุขในชุมชน/สถานประกอบการ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7334" y="4173445"/>
            <a:ext cx="1262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-สร้างสุขในผู้สูงอายุ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0" y="0"/>
            <a:ext cx="12191999" cy="92825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กรอบแนวคิดการดำเนินงานสุขภาพจิต</a:t>
            </a:r>
          </a:p>
        </p:txBody>
      </p:sp>
    </p:spTree>
    <p:extLst>
      <p:ext uri="{BB962C8B-B14F-4D97-AF65-F5344CB8AC3E}">
        <p14:creationId xmlns:p14="http://schemas.microsoft.com/office/powerpoint/2010/main" val="2804857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7" t="20968" r="24848" b="967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วงรี 3"/>
          <p:cNvSpPr/>
          <p:nvPr/>
        </p:nvSpPr>
        <p:spPr>
          <a:xfrm>
            <a:off x="5528187" y="884903"/>
            <a:ext cx="1135626" cy="973394"/>
          </a:xfrm>
          <a:prstGeom prst="ellipse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139" y="0"/>
            <a:ext cx="834861" cy="102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44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สี่เหลี่ยมผืนผ้า 20"/>
          <p:cNvSpPr/>
          <p:nvPr/>
        </p:nvSpPr>
        <p:spPr>
          <a:xfrm>
            <a:off x="468517" y="4142923"/>
            <a:ext cx="3491214" cy="2355283"/>
          </a:xfrm>
          <a:prstGeom prst="rect">
            <a:avLst/>
          </a:prstGeom>
          <a:ln>
            <a:solidFill>
              <a:srgbClr val="0066FF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4230575" y="4145363"/>
            <a:ext cx="3671085" cy="24288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8089800" y="4131143"/>
            <a:ext cx="3671085" cy="2443077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5951557" y="1390388"/>
            <a:ext cx="4548277" cy="228297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1447447" y="1500143"/>
            <a:ext cx="3971453" cy="202247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 bwMode="auto">
          <a:xfrm>
            <a:off x="1603625" y="1641430"/>
            <a:ext cx="3692037" cy="1739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คัดเลือก พื้นที่เป้าหมายดำเนินการ ได้จำนวน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24 </a:t>
            </a: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algn="ctr" eaLnBrk="1" hangingPunct="1">
              <a:defRPr/>
            </a:pPr>
            <a:r>
              <a:rPr lang="th-TH" b="1" dirty="0">
                <a:solidFill>
                  <a:schemeClr val="accent5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และ 1 สถานประกอบการ</a:t>
            </a: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 bwMode="auto">
          <a:xfrm>
            <a:off x="6113036" y="1500143"/>
            <a:ext cx="4235137" cy="20224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ประเมินประชาชนวัยทำงานที่ได้รับการคัดเลือกจาก </a:t>
            </a:r>
            <a:r>
              <a:rPr lang="en-US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24</a:t>
            </a:r>
            <a:r>
              <a:rPr lang="en-US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อำเภอ ด้วยแบบประเมินความสุข </a:t>
            </a:r>
          </a:p>
          <a:p>
            <a:pPr algn="ctr" eaLnBrk="1" hangingPunct="1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แบบประเมินคุณภาพชีวิตแบบย่อ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 ST 5 / 2Q</a:t>
            </a:r>
          </a:p>
          <a:p>
            <a:pPr algn="ctr" eaLnBrk="1" hangingPunct="1">
              <a:defRPr/>
            </a:pPr>
            <a:r>
              <a:rPr lang="th-TH" sz="3200" b="1" u="sng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ก่อน</a:t>
            </a:r>
            <a:r>
              <a:rPr lang="th-TH" b="1" u="sng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การใช้โปรแกรม</a:t>
            </a:r>
            <a:endParaRPr lang="th-TH" sz="2400" b="1" u="sng" dirty="0">
              <a:solidFill>
                <a:srgbClr val="002060"/>
              </a:solidFill>
              <a:latin typeface="TH SarabunPSK" pitchFamily="34" charset="-34"/>
              <a:ea typeface="+mj-ea"/>
              <a:cs typeface="TH SarabunPSK" pitchFamily="34" charset="-34"/>
            </a:endParaRPr>
          </a:p>
          <a:p>
            <a:pPr algn="ctr" eaLnBrk="1" hangingPunct="1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 มกราคม 62 – กุมภาพันธ์ 62 )</a:t>
            </a:r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 bwMode="auto">
          <a:xfrm>
            <a:off x="8230605" y="4271270"/>
            <a:ext cx="3416342" cy="21653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นำโปรแกรมสร้างสุข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ในชุมชน </a:t>
            </a:r>
          </a:p>
          <a:p>
            <a:pPr algn="ctr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มาดำเนินการใน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กลุ่มเป้าหมาย</a:t>
            </a:r>
          </a:p>
          <a:p>
            <a:pPr algn="ctr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(จำนวน 2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อำเภอ)</a:t>
            </a:r>
          </a:p>
          <a:p>
            <a:pPr algn="ctr" eaLnBrk="1" hangingPunct="1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โปรแกรมสร้างสุขในสถานประกอบการ  (จำนวน 1 แห่ง )  </a:t>
            </a:r>
          </a:p>
          <a:p>
            <a:pPr algn="ctr">
              <a:defRPr/>
            </a:pP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0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กุมภาพันธ์ – เมษายน 62 )์</a:t>
            </a:r>
            <a:endParaRPr lang="th-TH" sz="20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ชื่อเรื่อง 1"/>
          <p:cNvSpPr txBox="1">
            <a:spLocks/>
          </p:cNvSpPr>
          <p:nvPr/>
        </p:nvSpPr>
        <p:spPr bwMode="auto">
          <a:xfrm>
            <a:off x="4313480" y="4285558"/>
            <a:ext cx="3473745" cy="216535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ประเมินประชาชนวัยทำงานกลุ่มเป้าหมายจาก</a:t>
            </a:r>
            <a:r>
              <a:rPr lang="en-US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  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24</a:t>
            </a:r>
            <a:r>
              <a:rPr lang="en-US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อำเภอ  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1 </a:t>
            </a: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สถานประกอบการ</a:t>
            </a:r>
          </a:p>
          <a:p>
            <a:pPr algn="ctr" eaLnBrk="1" hangingPunct="1">
              <a:defRPr/>
            </a:pP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ด้วยแบบประเมินความสุข </a:t>
            </a:r>
          </a:p>
          <a:p>
            <a:pPr algn="ctr" eaLnBrk="1" hangingPunct="1">
              <a:defRPr/>
            </a:pP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แบบประเมินคุณภาพชีวิตแบบย่อ</a:t>
            </a:r>
          </a:p>
          <a:p>
            <a:pPr algn="ctr" eaLnBrk="1" hangingPunct="1">
              <a:defRPr/>
            </a:pPr>
            <a:r>
              <a:rPr lang="th-TH" b="1" u="sng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หลัง</a:t>
            </a:r>
            <a:r>
              <a:rPr lang="th-TH" sz="2400" b="1" u="sng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การใช้โปรแกรม</a:t>
            </a:r>
          </a:p>
          <a:p>
            <a:pPr algn="ctr" eaLnBrk="1" hangingPunct="1">
              <a:defRPr/>
            </a:pPr>
            <a:r>
              <a:rPr lang="th-TH" sz="2000" b="1" dirty="0">
                <a:solidFill>
                  <a:srgbClr val="002060"/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( พฤษภาคม 62 )</a:t>
            </a:r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 bwMode="auto">
          <a:xfrm>
            <a:off x="553792" y="4221163"/>
            <a:ext cx="3311342" cy="2165350"/>
          </a:xfrm>
          <a:prstGeom prst="rect">
            <a:avLst/>
          </a:prstGeom>
          <a:solidFill>
            <a:srgbClr val="0066FF"/>
          </a:solidFill>
          <a:ln w="38100">
            <a:solidFill>
              <a:schemeClr val="tx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endParaRPr lang="th-TH" b="1" u="sng" dirty="0">
              <a:latin typeface="TH SarabunPSK" pitchFamily="34" charset="-34"/>
              <a:cs typeface="TH SarabunPSK" pitchFamily="34" charset="-34"/>
            </a:endParaRPr>
          </a:p>
          <a:p>
            <a:pPr algn="ctr" eaLnBrk="1" hangingPunct="1">
              <a:defRPr/>
            </a:pPr>
            <a:endParaRPr lang="th-TH" sz="2400" b="1" u="sng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eaLnBrk="1" hangingPunct="1">
              <a:defRPr/>
            </a:pPr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สรุปผลการขับเคลื่อน</a:t>
            </a:r>
          </a:p>
          <a:p>
            <a:pPr algn="ctr" eaLnBrk="1" hangingPunct="1">
              <a:defRPr/>
            </a:pPr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การดำเนินงานโปรแกรมสร้างสุข</a:t>
            </a:r>
          </a:p>
          <a:p>
            <a:pPr algn="ctr" eaLnBrk="1" hangingPunct="1">
              <a:defRPr/>
            </a:pPr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วัยทำงานในชุมชน</a:t>
            </a:r>
          </a:p>
          <a:p>
            <a:pPr algn="ctr" eaLnBrk="1" hangingPunct="1">
              <a:defRPr/>
            </a:pPr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และสถานประกอบการ</a:t>
            </a:r>
          </a:p>
          <a:p>
            <a:pPr algn="ctr" eaLnBrk="1" hangingPunct="1">
              <a:defRPr/>
            </a:pPr>
            <a:r>
              <a:rPr lang="th-TH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 มิถุนายน - กรกฎาคม 62 )</a:t>
            </a:r>
          </a:p>
          <a:p>
            <a:pPr algn="ctr" eaLnBrk="1" hangingPunct="1">
              <a:defRPr/>
            </a:pPr>
            <a:endParaRPr lang="en-US" b="1" dirty="0">
              <a:latin typeface="TH SarabunPSK" pitchFamily="34" charset="-34"/>
              <a:ea typeface="+mj-ea"/>
              <a:cs typeface="TH SarabunPSK" pitchFamily="34" charset="-34"/>
            </a:endParaRPr>
          </a:p>
          <a:p>
            <a:pPr algn="ctr" eaLnBrk="1" hangingPunct="1">
              <a:defRPr/>
            </a:pPr>
            <a:endParaRPr lang="th-TH" b="1" dirty="0"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sp>
        <p:nvSpPr>
          <p:cNvPr id="12" name="ลูกศรขวา 11"/>
          <p:cNvSpPr/>
          <p:nvPr/>
        </p:nvSpPr>
        <p:spPr>
          <a:xfrm>
            <a:off x="5529263" y="2225630"/>
            <a:ext cx="500062" cy="571500"/>
          </a:xfrm>
          <a:prstGeom prst="right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ลูกศรขวา 14"/>
          <p:cNvSpPr/>
          <p:nvPr/>
        </p:nvSpPr>
        <p:spPr>
          <a:xfrm rot="10800000">
            <a:off x="7730541" y="5156200"/>
            <a:ext cx="500063" cy="571500"/>
          </a:xfrm>
          <a:prstGeom prst="right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ลูกศรขวา 15"/>
          <p:cNvSpPr/>
          <p:nvPr/>
        </p:nvSpPr>
        <p:spPr>
          <a:xfrm rot="10800000">
            <a:off x="3779275" y="5082483"/>
            <a:ext cx="500062" cy="571500"/>
          </a:xfrm>
          <a:prstGeom prst="right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ลูกศรโค้งซ้าย 1"/>
          <p:cNvSpPr/>
          <p:nvPr/>
        </p:nvSpPr>
        <p:spPr>
          <a:xfrm rot="21081714">
            <a:off x="10901402" y="2164411"/>
            <a:ext cx="965915" cy="1995533"/>
          </a:xfrm>
          <a:prstGeom prst="curvedLeftArrow">
            <a:avLst>
              <a:gd name="adj1" fmla="val 25000"/>
              <a:gd name="adj2" fmla="val 58095"/>
              <a:gd name="adj3" fmla="val 3033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solidFill>
                <a:schemeClr val="tx1"/>
              </a:solidFill>
            </a:endParaRPr>
          </a:p>
        </p:txBody>
      </p:sp>
      <p:sp>
        <p:nvSpPr>
          <p:cNvPr id="13" name="ชื่อเรื่อง 1">
            <a:extLst>
              <a:ext uri="{FF2B5EF4-FFF2-40B4-BE49-F238E27FC236}">
                <a16:creationId xmlns:a16="http://schemas.microsoft.com/office/drawing/2014/main" xmlns="" id="{87ED802C-45C2-4F1C-9A90-97E7DE27C8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036" y="0"/>
            <a:ext cx="12192000" cy="9302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แนวทางการดำเนินงานโปรแกรมสร้างสุขวัยทำงาน</a:t>
            </a:r>
          </a:p>
        </p:txBody>
      </p:sp>
      <p:pic>
        <p:nvPicPr>
          <p:cNvPr id="14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363" y="1905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15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สี่เหลี่ยมผืนผ้า 18"/>
          <p:cNvSpPr/>
          <p:nvPr/>
        </p:nvSpPr>
        <p:spPr>
          <a:xfrm>
            <a:off x="9588808" y="4016846"/>
            <a:ext cx="2465458" cy="27584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9122197" y="1119842"/>
            <a:ext cx="2465458" cy="2758475"/>
          </a:xfrm>
          <a:prstGeom prst="rect">
            <a:avLst/>
          </a:prstGeom>
          <a:ln>
            <a:solidFill>
              <a:srgbClr val="00B05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1160571" y="4572000"/>
            <a:ext cx="2352675" cy="224010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3064" y="1119842"/>
            <a:ext cx="2352675" cy="3089548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843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2675" y="1866799"/>
            <a:ext cx="6607915" cy="4465481"/>
          </a:xfrm>
        </p:spPr>
      </p:pic>
      <p:sp>
        <p:nvSpPr>
          <p:cNvPr id="5" name="สี่เหลี่ยมมุมมน 18">
            <a:extLst/>
          </p:cNvPr>
          <p:cNvSpPr/>
          <p:nvPr/>
        </p:nvSpPr>
        <p:spPr>
          <a:xfrm>
            <a:off x="958485" y="106446"/>
            <a:ext cx="11138719" cy="830262"/>
          </a:xfrm>
          <a:prstGeom prst="roundRect">
            <a:avLst/>
          </a:prstGeom>
          <a:solidFill>
            <a:srgbClr val="FFF8AA"/>
          </a:solidFill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พื้นที่ต้นแบบโปรแกรมสร้างสุข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4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จังหวัด เขตสุขภาพที่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คำบรรยายภาพแบบเส้น 1 6"/>
          <p:cNvSpPr/>
          <p:nvPr/>
        </p:nvSpPr>
        <p:spPr>
          <a:xfrm>
            <a:off x="9242738" y="1214438"/>
            <a:ext cx="2247900" cy="2543175"/>
          </a:xfrm>
          <a:prstGeom prst="borderCallout1">
            <a:avLst>
              <a:gd name="adj1" fmla="val 20639"/>
              <a:gd name="adj2" fmla="val 142"/>
              <a:gd name="adj3" fmla="val 61333"/>
              <a:gd name="adj4" fmla="val -88046"/>
            </a:avLst>
          </a:prstGeom>
          <a:solidFill>
            <a:srgbClr val="D6FFD5"/>
          </a:solidFill>
          <a:ln w="28575">
            <a:solidFill>
              <a:srgbClr val="6BC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24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กาฬสินธุ์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ประกอบด้วย </a:t>
            </a:r>
            <a:endParaRPr lang="en-US" sz="1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กมลาไสย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เขาวง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ท่าคันโท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ยางตลาด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สมเด็จ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ห้วยเม็ก</a:t>
            </a:r>
          </a:p>
        </p:txBody>
      </p:sp>
      <p:sp>
        <p:nvSpPr>
          <p:cNvPr id="8" name="คำบรรยายภาพแบบเส้น 1 7"/>
          <p:cNvSpPr/>
          <p:nvPr/>
        </p:nvSpPr>
        <p:spPr>
          <a:xfrm>
            <a:off x="9713353" y="4133850"/>
            <a:ext cx="2247900" cy="2543175"/>
          </a:xfrm>
          <a:prstGeom prst="borderCallout1">
            <a:avLst>
              <a:gd name="adj1" fmla="val 7156"/>
              <a:gd name="adj2" fmla="val 989"/>
              <a:gd name="adj3" fmla="val 32351"/>
              <a:gd name="adj4" fmla="val -6363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24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ร้อยเอ็ด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ประกอบด้วย </a:t>
            </a:r>
            <a:endParaRPr lang="en-US" sz="1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เกษตรวิสัย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จังหาร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ปทุม</a:t>
            </a:r>
            <a:r>
              <a:rPr lang="th-TH" sz="1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รัตต์</a:t>
            </a:r>
            <a:endParaRPr lang="th-TH" sz="1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อาจสามารถ</a:t>
            </a:r>
            <a:endParaRPr lang="th-TH" sz="1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เสล</a:t>
            </a: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ภูมิ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หนองพอก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dirty="0">
              <a:solidFill>
                <a:prstClr val="white"/>
              </a:solidFill>
            </a:endParaRPr>
          </a:p>
        </p:txBody>
      </p:sp>
      <p:sp>
        <p:nvSpPr>
          <p:cNvPr id="9" name="คำบรรยายภาพแบบเส้น 1 8"/>
          <p:cNvSpPr/>
          <p:nvPr/>
        </p:nvSpPr>
        <p:spPr>
          <a:xfrm flipH="1">
            <a:off x="123825" y="1214438"/>
            <a:ext cx="2228850" cy="2919412"/>
          </a:xfrm>
          <a:prstGeom prst="borderCallout1">
            <a:avLst>
              <a:gd name="adj1" fmla="val 7156"/>
              <a:gd name="adj2" fmla="val 989"/>
              <a:gd name="adj3" fmla="val 70254"/>
              <a:gd name="adj4" fmla="val -105745"/>
            </a:avLst>
          </a:prstGeom>
          <a:solidFill>
            <a:srgbClr val="FFF8AA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24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ขอนแก่น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ประกอบด้วย </a:t>
            </a:r>
            <a:endParaRPr lang="en-US" sz="1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8 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โคกโพธิ์ไชย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ซำ</a:t>
            </a: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สูง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โนนศิลา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บ้าน</a:t>
            </a:r>
            <a:r>
              <a:rPr lang="th-TH" sz="1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แฮด</a:t>
            </a:r>
            <a:endParaRPr lang="th-TH" sz="1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มัญจาคีรี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หนองเรือ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หนองสองห้อง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อุบลรัตน์</a:t>
            </a:r>
          </a:p>
        </p:txBody>
      </p:sp>
      <p:sp>
        <p:nvSpPr>
          <p:cNvPr id="10" name="คำบรรยายภาพแบบเส้น 1 9"/>
          <p:cNvSpPr/>
          <p:nvPr/>
        </p:nvSpPr>
        <p:spPr>
          <a:xfrm flipH="1">
            <a:off x="1290167" y="4687910"/>
            <a:ext cx="2125016" cy="2034862"/>
          </a:xfrm>
          <a:prstGeom prst="borderCallout1">
            <a:avLst>
              <a:gd name="adj1" fmla="val 67081"/>
              <a:gd name="adj2" fmla="val 989"/>
              <a:gd name="adj3" fmla="val 48127"/>
              <a:gd name="adj4" fmla="val -129893"/>
            </a:avLst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24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มหาสารคาม</a:t>
            </a: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ประกอบด้วย </a:t>
            </a:r>
            <a:r>
              <a:rPr lang="en-US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sz="18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แกดำ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นาเชือก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นา</a:t>
            </a:r>
            <a:r>
              <a:rPr lang="th-TH" sz="1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ดูน</a:t>
            </a:r>
            <a:endParaRPr lang="th-TH" sz="18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วาปีปทุม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dirty="0">
              <a:solidFill>
                <a:prstClr val="white"/>
              </a:solidFill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545" y="2824129"/>
            <a:ext cx="740636" cy="740636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55" y="5147457"/>
            <a:ext cx="787490" cy="787490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09" y="2075326"/>
            <a:ext cx="802146" cy="802146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440" y="4013580"/>
            <a:ext cx="814992" cy="81499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846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298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มุมมน 18">
            <a:extLst/>
          </p:cNvPr>
          <p:cNvSpPr/>
          <p:nvPr/>
        </p:nvSpPr>
        <p:spPr>
          <a:xfrm>
            <a:off x="973394" y="141288"/>
            <a:ext cx="11076038" cy="830262"/>
          </a:xfrm>
          <a:prstGeom prst="roundRect">
            <a:avLst/>
          </a:prstGeom>
          <a:solidFill>
            <a:srgbClr val="FFF8AA"/>
          </a:solidFill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พื้นที่ต้นแบบโปรแกรมสร้างสุข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4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จังหวัด เขตสุขภาพที่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4" y="1078066"/>
            <a:ext cx="7620000" cy="53213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68" y="2928786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49" y="474775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39" y="406277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194" y="2235408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34" y="3511859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426" y="223069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สี่เหลี่ยมผืนผ้า 24"/>
          <p:cNvSpPr/>
          <p:nvPr/>
        </p:nvSpPr>
        <p:spPr>
          <a:xfrm>
            <a:off x="8465576" y="1562282"/>
            <a:ext cx="3464026" cy="4528790"/>
          </a:xfrm>
          <a:prstGeom prst="rect">
            <a:avLst/>
          </a:prstGeom>
          <a:ln>
            <a:solidFill>
              <a:srgbClr val="00B05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26" name="คำบรรยายภาพแบบเส้น 1 25"/>
          <p:cNvSpPr/>
          <p:nvPr/>
        </p:nvSpPr>
        <p:spPr>
          <a:xfrm>
            <a:off x="8642555" y="1715870"/>
            <a:ext cx="3141407" cy="4257214"/>
          </a:xfrm>
          <a:prstGeom prst="borderCallout1">
            <a:avLst>
              <a:gd name="adj1" fmla="val 20639"/>
              <a:gd name="adj2" fmla="val 142"/>
              <a:gd name="adj3" fmla="val 49901"/>
              <a:gd name="adj4" fmla="val -68797"/>
            </a:avLst>
          </a:prstGeom>
          <a:solidFill>
            <a:srgbClr val="D6FFD5"/>
          </a:solidFill>
          <a:ln w="28575">
            <a:solidFill>
              <a:srgbClr val="6BC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6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กาฬสินธุ์</a:t>
            </a:r>
            <a:r>
              <a:rPr lang="th-TH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ประกอบด้วย 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กมลาไสย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เขาวง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ท่าคันโท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ยางตลาด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สมเด็จ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ห้วยเม็ก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846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71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map%201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92"/>
          <a:stretch/>
        </p:blipFill>
        <p:spPr bwMode="auto">
          <a:xfrm>
            <a:off x="519810" y="971550"/>
            <a:ext cx="6809237" cy="59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สี่เหลี่ยมมุมมน 18">
            <a:extLst/>
          </p:cNvPr>
          <p:cNvSpPr/>
          <p:nvPr/>
        </p:nvSpPr>
        <p:spPr>
          <a:xfrm>
            <a:off x="973394" y="141288"/>
            <a:ext cx="11076038" cy="830262"/>
          </a:xfrm>
          <a:prstGeom prst="roundRect">
            <a:avLst/>
          </a:prstGeom>
          <a:solidFill>
            <a:srgbClr val="FFF8AA"/>
          </a:solidFill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พื้นที่ต้นแบบโปรแกรมสร้างสุข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4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จังหวัด เขตสุขภาพที่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126" y="267764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615" y="1392369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40" y="490893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428" y="379187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94" y="474775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325" y="2135846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สี่เหลี่ยมผืนผ้า 24"/>
          <p:cNvSpPr/>
          <p:nvPr/>
        </p:nvSpPr>
        <p:spPr>
          <a:xfrm>
            <a:off x="8465576" y="1798379"/>
            <a:ext cx="3464026" cy="4528790"/>
          </a:xfrm>
          <a:prstGeom prst="rect">
            <a:avLst/>
          </a:prstGeom>
          <a:ln>
            <a:solidFill>
              <a:srgbClr val="00B05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n>
                <a:solidFill>
                  <a:srgbClr val="66FF99"/>
                </a:solidFill>
              </a:ln>
            </a:endParaRPr>
          </a:p>
        </p:txBody>
      </p:sp>
      <p:sp>
        <p:nvSpPr>
          <p:cNvPr id="26" name="คำบรรยายภาพแบบเส้น 1 25"/>
          <p:cNvSpPr/>
          <p:nvPr/>
        </p:nvSpPr>
        <p:spPr>
          <a:xfrm>
            <a:off x="8642555" y="1934167"/>
            <a:ext cx="3141407" cy="4257214"/>
          </a:xfrm>
          <a:prstGeom prst="borderCallout1">
            <a:avLst>
              <a:gd name="adj1" fmla="val 20639"/>
              <a:gd name="adj2" fmla="val 142"/>
              <a:gd name="adj3" fmla="val 49901"/>
              <a:gd name="adj4" fmla="val -68797"/>
            </a:avLst>
          </a:prstGeom>
          <a:solidFill>
            <a:srgbClr val="D6FFD5"/>
          </a:solidFill>
          <a:ln w="28575">
            <a:solidFill>
              <a:srgbClr val="6BC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6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ร้อยเอ็ด</a:t>
            </a:r>
            <a:r>
              <a:rPr lang="th-TH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ประกอบด้วย </a:t>
            </a:r>
            <a:endParaRPr lang="en-US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จังหาร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อาจสามารถ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เสล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ภูมิ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หนองพอก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เกษตรวิสัย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ปทุม</a:t>
            </a:r>
            <a:r>
              <a:rPr lang="th-TH" sz="32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รัตต์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th-TH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846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93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1370053"/>
            <a:ext cx="6877476" cy="4940254"/>
          </a:xfrm>
          <a:prstGeom prst="rect">
            <a:avLst/>
          </a:prstGeom>
        </p:spPr>
      </p:pic>
      <p:sp>
        <p:nvSpPr>
          <p:cNvPr id="5" name="สี่เหลี่ยมมุมมน 18">
            <a:extLst/>
          </p:cNvPr>
          <p:cNvSpPr/>
          <p:nvPr/>
        </p:nvSpPr>
        <p:spPr>
          <a:xfrm>
            <a:off x="973394" y="141288"/>
            <a:ext cx="11076038" cy="830262"/>
          </a:xfrm>
          <a:prstGeom prst="roundRect">
            <a:avLst/>
          </a:prstGeom>
          <a:solidFill>
            <a:srgbClr val="FFF8AA"/>
          </a:solidFill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พื้นที่ต้นแบบโปรแกรมสร้างสุข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4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จังหวัด เขตสุขภาพที่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327" y="1906517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615" y="267764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39" y="417430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64" y="3632507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55" y="2742160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64" y="379187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คำบรรยายภาพแบบเส้น 1 25"/>
          <p:cNvSpPr/>
          <p:nvPr/>
        </p:nvSpPr>
        <p:spPr>
          <a:xfrm>
            <a:off x="8137579" y="1242241"/>
            <a:ext cx="3285588" cy="5322330"/>
          </a:xfrm>
          <a:prstGeom prst="borderCallout1">
            <a:avLst>
              <a:gd name="adj1" fmla="val 20639"/>
              <a:gd name="adj2" fmla="val 142"/>
              <a:gd name="adj3" fmla="val 75800"/>
              <a:gd name="adj4" fmla="val -82920"/>
            </a:avLst>
          </a:prstGeom>
          <a:solidFill>
            <a:srgbClr val="D6FFD5"/>
          </a:solidFill>
          <a:ln w="28575">
            <a:solidFill>
              <a:srgbClr val="6BC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6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ขอนแก่น</a:t>
            </a:r>
            <a:r>
              <a:rPr lang="th-TH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ประกอบด้วย </a:t>
            </a:r>
            <a:endParaRPr lang="en-US" sz="32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8</a:t>
            </a:r>
            <a:r>
              <a:rPr lang="en-US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โคกโพธิ์ชัย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ซำ</a:t>
            </a: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สูง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โนนศิลา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บ้าน</a:t>
            </a: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แฮด</a:t>
            </a:r>
            <a:endParaRPr lang="th-TH" sz="32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มัญจาคีรี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หนองเรือ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หนองสองห้อง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อุบลรัตน์</a:t>
            </a:r>
            <a:endParaRPr lang="th-TH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846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133" y="4566342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398" y="5614929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75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MK-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02" y="1242241"/>
            <a:ext cx="5130212" cy="532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สี่เหลี่ยมมุมมน 18">
            <a:extLst/>
          </p:cNvPr>
          <p:cNvSpPr/>
          <p:nvPr/>
        </p:nvSpPr>
        <p:spPr>
          <a:xfrm>
            <a:off x="973394" y="141288"/>
            <a:ext cx="11076038" cy="830262"/>
          </a:xfrm>
          <a:prstGeom prst="roundRect">
            <a:avLst/>
          </a:prstGeom>
          <a:solidFill>
            <a:srgbClr val="FFF8AA"/>
          </a:solidFill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พื้นที่ต้นแบบโปรแกรมสร้างสุข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4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จังหวัด เขตสุขภาพที่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682" y="4024544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866" y="4215395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446" y="3280862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คำบรรยายภาพแบบเส้น 1 25"/>
          <p:cNvSpPr/>
          <p:nvPr/>
        </p:nvSpPr>
        <p:spPr>
          <a:xfrm>
            <a:off x="8001100" y="2142994"/>
            <a:ext cx="2998995" cy="3324101"/>
          </a:xfrm>
          <a:prstGeom prst="borderCallout1">
            <a:avLst>
              <a:gd name="adj1" fmla="val 20639"/>
              <a:gd name="adj2" fmla="val 142"/>
              <a:gd name="adj3" fmla="val 75800"/>
              <a:gd name="adj4" fmla="val -82920"/>
            </a:avLst>
          </a:prstGeom>
          <a:solidFill>
            <a:srgbClr val="D6FFD5"/>
          </a:solidFill>
          <a:ln w="28575">
            <a:solidFill>
              <a:srgbClr val="6BC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6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มหาสารคาม</a:t>
            </a:r>
            <a:r>
              <a:rPr lang="th-TH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ประกอบด้วย </a:t>
            </a:r>
            <a:r>
              <a:rPr lang="en-US" sz="32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sz="32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อำเภอ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แกดำ</a:t>
            </a:r>
            <a:endParaRPr lang="th-TH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วาปีปทุม</a:t>
            </a:r>
            <a:endParaRPr lang="th-TH" sz="32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นา</a:t>
            </a:r>
            <a:r>
              <a:rPr lang="th-TH" sz="32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ดูน</a:t>
            </a:r>
            <a:endParaRPr lang="th-TH" sz="32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นาเชือก</a:t>
            </a:r>
            <a:endParaRPr lang="th-TH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6846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133" y="4566342"/>
            <a:ext cx="541798" cy="54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9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กลุ่ม 15"/>
          <p:cNvGrpSpPr>
            <a:grpSpLocks/>
          </p:cNvGrpSpPr>
          <p:nvPr/>
        </p:nvGrpSpPr>
        <p:grpSpPr bwMode="auto">
          <a:xfrm>
            <a:off x="207963" y="2290763"/>
            <a:ext cx="4086225" cy="3251200"/>
            <a:chOff x="207450" y="2016080"/>
            <a:chExt cx="4087258" cy="3525403"/>
          </a:xfrm>
        </p:grpSpPr>
        <p:sp>
          <p:nvSpPr>
            <p:cNvPr id="4" name="วงรี 3"/>
            <p:cNvSpPr/>
            <p:nvPr/>
          </p:nvSpPr>
          <p:spPr>
            <a:xfrm>
              <a:off x="207450" y="2016080"/>
              <a:ext cx="4087258" cy="3525403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เขตสุขภาพที่ </a:t>
              </a:r>
              <a:r>
                <a:rPr lang="en-US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7</a:t>
              </a:r>
              <a:endParaRPr lang="th-TH" sz="3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  <a:p>
              <a:pPr algn="ctr">
                <a:defRPr/>
              </a:pP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( ทั้งหมด 7</a:t>
              </a:r>
              <a:r>
                <a:rPr lang="en-US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7</a:t>
              </a: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 อำเภอ ) </a:t>
              </a:r>
            </a:p>
            <a:p>
              <a:pPr algn="ctr">
                <a:defRPr/>
              </a:pP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เป้าหมาย 2</a:t>
              </a:r>
              <a:r>
                <a:rPr lang="en-US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4</a:t>
              </a: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 อำเภอ </a:t>
              </a:r>
            </a:p>
            <a:p>
              <a:pPr algn="ctr">
                <a:defRPr/>
              </a:pPr>
              <a:r>
                <a:rPr lang="th-TH" sz="32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1 สถานประกอบการ</a:t>
              </a:r>
            </a:p>
          </p:txBody>
        </p:sp>
        <p:sp>
          <p:nvSpPr>
            <p:cNvPr id="11" name="วงรี 10"/>
            <p:cNvSpPr/>
            <p:nvPr/>
          </p:nvSpPr>
          <p:spPr>
            <a:xfrm>
              <a:off x="375768" y="2131412"/>
              <a:ext cx="3833194" cy="3294737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19459" name="กลุ่ม 17"/>
          <p:cNvGrpSpPr>
            <a:grpSpLocks/>
          </p:cNvGrpSpPr>
          <p:nvPr/>
        </p:nvGrpSpPr>
        <p:grpSpPr bwMode="auto">
          <a:xfrm>
            <a:off x="8013238" y="1098140"/>
            <a:ext cx="3575050" cy="2678112"/>
            <a:chOff x="7921207" y="1216318"/>
            <a:chExt cx="3574910" cy="2274119"/>
          </a:xfrm>
        </p:grpSpPr>
        <p:sp>
          <p:nvSpPr>
            <p:cNvPr id="6" name="วงรี 5"/>
            <p:cNvSpPr/>
            <p:nvPr/>
          </p:nvSpPr>
          <p:spPr>
            <a:xfrm>
              <a:off x="7921207" y="1216318"/>
              <a:ext cx="3574910" cy="2274119"/>
            </a:xfrm>
            <a:prstGeom prst="ellipse">
              <a:avLst/>
            </a:prstGeom>
            <a:solidFill>
              <a:srgbClr val="FFDB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2400" b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ตัวอย่าง</a:t>
              </a:r>
              <a:r>
                <a:rPr lang="th-TH" sz="2400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อำเภอหนองเรือ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จังหวัดขอนแก่น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มีจำนวน </a:t>
              </a:r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10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ตำบล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เลือกดำเนินการ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อย่างน้อย </a:t>
              </a:r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3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ตำบล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จำนวน 30 คน </a:t>
              </a:r>
              <a:endParaRPr lang="th-TH" sz="16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2" name="วงรี 11"/>
            <p:cNvSpPr/>
            <p:nvPr/>
          </p:nvSpPr>
          <p:spPr>
            <a:xfrm>
              <a:off x="8038053" y="1246768"/>
              <a:ext cx="3382830" cy="2206719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8" name="สี่เหลี่ยมผืนผ้ามุมมน 7"/>
          <p:cNvSpPr/>
          <p:nvPr/>
        </p:nvSpPr>
        <p:spPr>
          <a:xfrm>
            <a:off x="154107" y="144336"/>
            <a:ext cx="8233147" cy="1398932"/>
          </a:xfrm>
          <a:prstGeom prst="roundRect">
            <a:avLst/>
          </a:prstGeom>
          <a:solidFill>
            <a:srgbClr val="D6FFD5"/>
          </a:solidFill>
          <a:ln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solidFill>
                <a:srgbClr val="FFDB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07963" y="236372"/>
            <a:ext cx="7915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altLang="th-TH" sz="3600" b="1" spc="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แนวทางการดำเนินงาน</a:t>
            </a:r>
            <a:r>
              <a:rPr lang="th-TH" altLang="th-TH" sz="3600" b="1" spc="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โปรแกรมสร้างสุขวัยทำงาน</a:t>
            </a:r>
          </a:p>
          <a:p>
            <a:pPr>
              <a:defRPr/>
            </a:pPr>
            <a:r>
              <a:rPr lang="th-TH" sz="3600" b="1" spc="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     (คัดเลือกกลุ่มเป้าหมาย)</a:t>
            </a:r>
            <a:endParaRPr lang="th-TH" sz="3600" spc="600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9462" name="กลุ่ม 16"/>
          <p:cNvGrpSpPr>
            <a:grpSpLocks/>
          </p:cNvGrpSpPr>
          <p:nvPr/>
        </p:nvGrpSpPr>
        <p:grpSpPr bwMode="auto">
          <a:xfrm>
            <a:off x="3552716" y="2515752"/>
            <a:ext cx="3738563" cy="2833687"/>
            <a:chOff x="3859429" y="2361735"/>
            <a:chExt cx="3738732" cy="2834095"/>
          </a:xfrm>
        </p:grpSpPr>
        <p:sp>
          <p:nvSpPr>
            <p:cNvPr id="5" name="วงรี 4"/>
            <p:cNvSpPr/>
            <p:nvPr/>
          </p:nvSpPr>
          <p:spPr>
            <a:xfrm>
              <a:off x="3859429" y="2361735"/>
              <a:ext cx="3738732" cy="2834095"/>
            </a:xfrm>
            <a:prstGeom prst="ellipse">
              <a:avLst/>
            </a:prstGeom>
            <a:solidFill>
              <a:srgbClr val="DBF3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3200" b="1" dirty="0">
                  <a:solidFill>
                    <a:schemeClr val="accent1">
                      <a:lumMod val="50000"/>
                    </a:schemeClr>
                  </a:solidFill>
                  <a:latin typeface="TH SarabunPSK" pitchFamily="34" charset="-34"/>
                  <a:cs typeface="TH SarabunPSK" pitchFamily="34" charset="-34"/>
                </a:rPr>
                <a:t>ร้อยละ 30</a:t>
              </a:r>
            </a:p>
            <a:p>
              <a:pPr algn="ctr">
                <a:defRPr/>
              </a:pPr>
              <a:r>
                <a:rPr lang="th-TH" sz="3200" b="1" dirty="0">
                  <a:solidFill>
                    <a:schemeClr val="accent1">
                      <a:lumMod val="50000"/>
                    </a:schemeClr>
                  </a:solidFill>
                  <a:latin typeface="TH SarabunPSK" pitchFamily="34" charset="-34"/>
                  <a:cs typeface="TH SarabunPSK" pitchFamily="34" charset="-34"/>
                </a:rPr>
                <a:t>ของตำบลในอำเภอ</a:t>
              </a:r>
            </a:p>
            <a:p>
              <a:pPr algn="ctr">
                <a:defRPr/>
              </a:pPr>
              <a:r>
                <a:rPr lang="th-TH" sz="3200" b="1" dirty="0">
                  <a:solidFill>
                    <a:schemeClr val="accent1">
                      <a:lumMod val="50000"/>
                    </a:schemeClr>
                  </a:solidFill>
                  <a:latin typeface="TH SarabunPSK" pitchFamily="34" charset="-34"/>
                  <a:cs typeface="TH SarabunPSK" pitchFamily="34" charset="-34"/>
                </a:rPr>
                <a:t>ที่เลือกดำเนินการ</a:t>
              </a: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3942318" y="2456999"/>
              <a:ext cx="3565686" cy="2643568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19463" name="กลุ่ม 18"/>
          <p:cNvGrpSpPr>
            <a:grpSpLocks/>
          </p:cNvGrpSpPr>
          <p:nvPr/>
        </p:nvGrpSpPr>
        <p:grpSpPr bwMode="auto">
          <a:xfrm>
            <a:off x="8123238" y="3868739"/>
            <a:ext cx="3382962" cy="2462540"/>
            <a:chOff x="7600312" y="3466162"/>
            <a:chExt cx="4321511" cy="2829930"/>
          </a:xfrm>
        </p:grpSpPr>
        <p:sp>
          <p:nvSpPr>
            <p:cNvPr id="7" name="วงรี 6"/>
            <p:cNvSpPr/>
            <p:nvPr/>
          </p:nvSpPr>
          <p:spPr>
            <a:xfrm>
              <a:off x="7600312" y="3466162"/>
              <a:ext cx="4321511" cy="2829930"/>
            </a:xfrm>
            <a:prstGeom prst="ellipse">
              <a:avLst/>
            </a:prstGeom>
            <a:solidFill>
              <a:srgbClr val="FFDB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b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ตัวอย่าง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อำเภอนา</a:t>
              </a:r>
              <a:r>
                <a:rPr lang="th-TH" sz="2000" b="1" dirty="0" err="1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ดูน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จังหวัดมหาสารคาม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มีจำนวน  </a:t>
              </a:r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9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 ตำบล 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เลือกดำเนินการ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อย่างน้อย </a:t>
              </a:r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3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ตำบล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จำนวน </a:t>
              </a:r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30 </a:t>
              </a:r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คน</a:t>
              </a:r>
              <a:endParaRPr lang="th-TH" sz="20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3" name="วงรี 12"/>
            <p:cNvSpPr/>
            <p:nvPr/>
          </p:nvSpPr>
          <p:spPr>
            <a:xfrm>
              <a:off x="7699680" y="3558685"/>
              <a:ext cx="4122775" cy="2644884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4" name="สี่เหลี่ยมผืนผ้ามุมมน 13"/>
          <p:cNvSpPr/>
          <p:nvPr/>
        </p:nvSpPr>
        <p:spPr>
          <a:xfrm>
            <a:off x="246225" y="303055"/>
            <a:ext cx="7954800" cy="1139825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ลูกศรขวา 19"/>
          <p:cNvSpPr/>
          <p:nvPr/>
        </p:nvSpPr>
        <p:spPr>
          <a:xfrm>
            <a:off x="3463132" y="3617913"/>
            <a:ext cx="525462" cy="5286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9466" name="รูปภาพ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681" y="696976"/>
            <a:ext cx="755821" cy="75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รูปภาพ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956" y="3194049"/>
            <a:ext cx="13493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ลูกศรขวา 24"/>
          <p:cNvSpPr/>
          <p:nvPr/>
        </p:nvSpPr>
        <p:spPr>
          <a:xfrm>
            <a:off x="6840537" y="3606800"/>
            <a:ext cx="527050" cy="5302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01025" y="6362810"/>
            <a:ext cx="3815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กลุ่มเป้าหมายอำเภอละ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2649" y="116567"/>
            <a:ext cx="818088" cy="100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98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439370"/>
              </p:ext>
            </p:extLst>
          </p:nvPr>
        </p:nvGraphicFramePr>
        <p:xfrm>
          <a:off x="427703" y="1723503"/>
          <a:ext cx="11385756" cy="49072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56852"/>
                <a:gridCol w="1902542"/>
                <a:gridCol w="4748980"/>
                <a:gridCol w="2032888"/>
                <a:gridCol w="1344494"/>
              </a:tblGrid>
              <a:tr h="684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เป้าหมายตำบล</a:t>
                      </a:r>
                      <a:endParaRPr lang="en-US" sz="3200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(ร้อยละ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ของตำบลทั้งหมด ในอำเภอ)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ผู้ประสานงาน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เบอร์โทรศัพท์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</a:tr>
              <a:tr h="621162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กาฬสินธุ์</a:t>
                      </a:r>
                      <a:endParaRPr lang="en-US" sz="20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กมลาไสย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เขาวง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ท่าคันโท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ยางตลาด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สมเด็จ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ห้วยเม็ก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baseline="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</a:tbl>
          </a:graphicData>
        </a:graphic>
      </p:graphicFrame>
      <p:sp>
        <p:nvSpPr>
          <p:cNvPr id="7" name="สี่เหลี่ยมมุมมน 18">
            <a:extLst/>
          </p:cNvPr>
          <p:cNvSpPr/>
          <p:nvPr/>
        </p:nvSpPr>
        <p:spPr>
          <a:xfrm>
            <a:off x="323850" y="141287"/>
            <a:ext cx="11620500" cy="130405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กลุ่มเป้าหมายพื้นที่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ต้นแบบโปรแกรมสร้างสุข </a:t>
            </a: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จังหวัดกาฬสินธุ์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เขตสุขภาพที่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9009" y="6436550"/>
            <a:ext cx="3815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กลุ่มเป้าหมายอำเภอละ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21" y="248924"/>
            <a:ext cx="888588" cy="108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07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268859"/>
              </p:ext>
            </p:extLst>
          </p:nvPr>
        </p:nvGraphicFramePr>
        <p:xfrm>
          <a:off x="427703" y="1723503"/>
          <a:ext cx="11385756" cy="49072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56852"/>
                <a:gridCol w="1902542"/>
                <a:gridCol w="4748980"/>
                <a:gridCol w="2032888"/>
                <a:gridCol w="1344494"/>
              </a:tblGrid>
              <a:tr h="684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เป้าหมายตำบล</a:t>
                      </a:r>
                      <a:endParaRPr lang="en-US" sz="3200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(ร้อยละ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ของตำบลทั้งหมด ในอำเภอ)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ผู้ประสานงาน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เบอร์โทรศัพท์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</a:tr>
              <a:tr h="621162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ร้อยเอ็ด</a:t>
                      </a:r>
                      <a:endParaRPr lang="en-US" sz="20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จังหาร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หนองพอก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9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err="1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เสล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ภูมิ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อาจสามารถ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ปทุม</a:t>
                      </a:r>
                      <a:r>
                        <a:rPr lang="th-TH" sz="3200" dirty="0" err="1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รัตต์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เกษตรวิสัย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baseline="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</a:tbl>
          </a:graphicData>
        </a:graphic>
      </p:graphicFrame>
      <p:sp>
        <p:nvSpPr>
          <p:cNvPr id="7" name="สี่เหลี่ยมมุมมน 18">
            <a:extLst/>
          </p:cNvPr>
          <p:cNvSpPr/>
          <p:nvPr/>
        </p:nvSpPr>
        <p:spPr>
          <a:xfrm>
            <a:off x="323850" y="141287"/>
            <a:ext cx="11620500" cy="130405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กลุ่มเป้าหมายพื้นที่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ต้นแบบโปรแกรมสร้างสุข </a:t>
            </a: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จังหวัดกาฬสินธุ์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เขตสุขภาพที่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9009" y="6436550"/>
            <a:ext cx="3815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กลุ่มเป้าหมายอำเภอละ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21" y="248924"/>
            <a:ext cx="888588" cy="108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90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4"/>
          <p:cNvSpPr txBox="1">
            <a:spLocks noChangeArrowheads="1"/>
          </p:cNvSpPr>
          <p:nvPr/>
        </p:nvSpPr>
        <p:spPr bwMode="auto">
          <a:xfrm>
            <a:off x="5903913" y="6597650"/>
            <a:ext cx="6337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r"/>
            <a:r>
              <a:rPr lang="th-TH" sz="1400" b="1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*ที่มา</a:t>
            </a:r>
            <a:r>
              <a:rPr lang="en-US" sz="1400" b="1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: http://hdcservice.moph.go.th </a:t>
            </a:r>
            <a:r>
              <a:rPr lang="th-TH" sz="1400" b="1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วันที่ 1 ต.ค. 61</a:t>
            </a: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/>
        </p:nvGraphicFramePr>
        <p:xfrm>
          <a:off x="814388" y="5132388"/>
          <a:ext cx="10561174" cy="1480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981">
                  <a:extLst>
                    <a:ext uri="{9D8B030D-6E8A-4147-A177-3AD203B41FA5}"/>
                  </a:extLst>
                </a:gridCol>
                <a:gridCol w="2822383">
                  <a:extLst>
                    <a:ext uri="{9D8B030D-6E8A-4147-A177-3AD203B41FA5}"/>
                  </a:extLst>
                </a:gridCol>
                <a:gridCol w="3020079">
                  <a:extLst>
                    <a:ext uri="{9D8B030D-6E8A-4147-A177-3AD203B41FA5}"/>
                  </a:extLst>
                </a:gridCol>
                <a:gridCol w="2715731">
                  <a:extLst>
                    <a:ext uri="{9D8B030D-6E8A-4147-A177-3AD203B41FA5}"/>
                  </a:extLst>
                </a:gridCol>
              </a:tblGrid>
              <a:tr h="318558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สรุปเด็ก</a:t>
                      </a:r>
                      <a:r>
                        <a:rPr lang="th-TH" sz="1800" b="1" dirty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ติดตามไม่ได้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เด็กที่มา</a:t>
                      </a:r>
                      <a:r>
                        <a:rPr lang="th-TH" sz="1800" b="1" dirty="0" smtClean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กระตุ้นพัฒนาการ</a:t>
                      </a:r>
                      <a:r>
                        <a:rPr lang="th-TH" sz="1800" b="1" dirty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แล้ว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เด็กที่ยังไม่มากระตุ้นพัฒนาการ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rgbClr val="C00000"/>
                          </a:solidFill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รวม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/>
                </a:extLst>
              </a:tr>
              <a:tr h="5574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Loss 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ทั้งหมด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155 </a:t>
                      </a:r>
                      <a:r>
                        <a:rPr lang="th-TH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 </a:t>
                      </a: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(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กระตุ้นไม่ครบเกณฑ์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107</a:t>
                      </a:r>
                      <a:r>
                        <a:rPr lang="th-TH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 </a:t>
                      </a: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(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ติดตามไม่ได้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262 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(</a:t>
                      </a: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60.79 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%)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/>
                </a:extLst>
              </a:tr>
              <a:tr h="5574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+/-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 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Loss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36</a:t>
                      </a:r>
                      <a:r>
                        <a:rPr lang="th-TH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 </a:t>
                      </a: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(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อยู่ระหว่างกระตุ้น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147</a:t>
                      </a:r>
                      <a:r>
                        <a:rPr lang="th-TH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 </a:t>
                      </a:r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(</a:t>
                      </a:r>
                      <a:r>
                        <a:rPr lang="th-TH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อยู่ระหว่างการติดตาม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183 (42.46 </a:t>
                      </a:r>
                      <a:r>
                        <a:rPr lang="en-US" sz="1800" b="1" dirty="0">
                          <a:latin typeface="TH SarabunPSK" pitchFamily="34" charset="-34"/>
                          <a:ea typeface="Tahoma" pitchFamily="34" charset="0"/>
                          <a:cs typeface="TH SarabunPSK" pitchFamily="34" charset="-34"/>
                        </a:rPr>
                        <a:t>%)</a:t>
                      </a:r>
                      <a:endParaRPr lang="th-TH" sz="1800" b="1" dirty="0">
                        <a:latin typeface="TH SarabunPSK" pitchFamily="34" charset="-34"/>
                        <a:ea typeface="Tahoma" pitchFamily="34" charset="0"/>
                        <a:cs typeface="TH SarabunPSK" pitchFamily="34" charset="-34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97" name="TextBox 4"/>
          <p:cNvSpPr txBox="1">
            <a:spLocks noChangeArrowheads="1"/>
          </p:cNvSpPr>
          <p:nvPr/>
        </p:nvSpPr>
        <p:spPr bwMode="auto">
          <a:xfrm>
            <a:off x="10033000" y="1722438"/>
            <a:ext cx="958850" cy="3381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H SarabunPSK" pitchFamily="34" charset="-34"/>
                <a:ea typeface="Tahoma" pitchFamily="34" charset="0"/>
                <a:cs typeface="TH SarabunPSK" pitchFamily="34" charset="-34"/>
              </a:rPr>
              <a:t>Loss</a:t>
            </a:r>
            <a:endParaRPr lang="th-TH" sz="1600" b="1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3098" name="TextBox 5"/>
          <p:cNvSpPr txBox="1">
            <a:spLocks noChangeArrowheads="1"/>
          </p:cNvSpPr>
          <p:nvPr/>
        </p:nvSpPr>
        <p:spPr bwMode="auto">
          <a:xfrm>
            <a:off x="10128250" y="2997200"/>
            <a:ext cx="1150938" cy="338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H SarabunPSK" pitchFamily="34" charset="-34"/>
                <a:ea typeface="Tahoma" pitchFamily="34" charset="0"/>
                <a:cs typeface="TH SarabunPSK" pitchFamily="34" charset="-34"/>
              </a:rPr>
              <a:t>  Loss</a:t>
            </a:r>
            <a:endParaRPr lang="th-TH" sz="1600" b="1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3099" name="TextBox 6"/>
          <p:cNvSpPr txBox="1">
            <a:spLocks noChangeArrowheads="1"/>
          </p:cNvSpPr>
          <p:nvPr/>
        </p:nvSpPr>
        <p:spPr bwMode="auto">
          <a:xfrm>
            <a:off x="431800" y="2997200"/>
            <a:ext cx="1439863" cy="338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H SarabunPSK" pitchFamily="34" charset="-34"/>
                <a:ea typeface="Tahoma" pitchFamily="34" charset="0"/>
                <a:cs typeface="TH SarabunPSK" pitchFamily="34" charset="-34"/>
              </a:rPr>
              <a:t>+/- Loss</a:t>
            </a:r>
            <a:endParaRPr lang="th-TH" sz="1600" b="1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2159000" y="1844675"/>
            <a:ext cx="748823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/>
          <p:cNvCxnSpPr/>
          <p:nvPr/>
        </p:nvCxnSpPr>
        <p:spPr>
          <a:xfrm>
            <a:off x="2063750" y="3068638"/>
            <a:ext cx="78724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>
            <a:off x="4271963" y="4221163"/>
            <a:ext cx="36480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ตัวเชื่อมต่อตรง 10"/>
          <p:cNvCxnSpPr/>
          <p:nvPr/>
        </p:nvCxnSpPr>
        <p:spPr>
          <a:xfrm>
            <a:off x="2159000" y="1844675"/>
            <a:ext cx="0" cy="2889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ตัวเชื่อมต่อตรง 11"/>
          <p:cNvCxnSpPr/>
          <p:nvPr/>
        </p:nvCxnSpPr>
        <p:spPr>
          <a:xfrm>
            <a:off x="9647238" y="1844675"/>
            <a:ext cx="0" cy="2889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/>
          <p:nvPr/>
        </p:nvCxnSpPr>
        <p:spPr>
          <a:xfrm>
            <a:off x="2063750" y="3068638"/>
            <a:ext cx="0" cy="2889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>
            <a:off x="9936163" y="3068638"/>
            <a:ext cx="0" cy="2889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/>
          <p:cNvCxnSpPr/>
          <p:nvPr/>
        </p:nvCxnSpPr>
        <p:spPr>
          <a:xfrm>
            <a:off x="6096000" y="3068638"/>
            <a:ext cx="0" cy="28892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/>
          <p:nvPr/>
        </p:nvCxnSpPr>
        <p:spPr>
          <a:xfrm>
            <a:off x="4271963" y="4208463"/>
            <a:ext cx="0" cy="2159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ตรง 16"/>
          <p:cNvCxnSpPr/>
          <p:nvPr/>
        </p:nvCxnSpPr>
        <p:spPr>
          <a:xfrm>
            <a:off x="7920038" y="4208463"/>
            <a:ext cx="0" cy="2159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/>
          <p:nvPr/>
        </p:nvCxnSpPr>
        <p:spPr>
          <a:xfrm>
            <a:off x="2832100" y="2781300"/>
            <a:ext cx="0" cy="28733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ตัวเชื่อมต่อตรง 18"/>
          <p:cNvCxnSpPr/>
          <p:nvPr/>
        </p:nvCxnSpPr>
        <p:spPr>
          <a:xfrm>
            <a:off x="6096000" y="3933825"/>
            <a:ext cx="0" cy="28733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2" name="TextBox 19"/>
          <p:cNvSpPr txBox="1">
            <a:spLocks noChangeArrowheads="1"/>
          </p:cNvSpPr>
          <p:nvPr/>
        </p:nvSpPr>
        <p:spPr bwMode="auto">
          <a:xfrm>
            <a:off x="6383338" y="1773238"/>
            <a:ext cx="1439862" cy="3381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TH SarabunPSK" pitchFamily="34" charset="-34"/>
                <a:ea typeface="Tahoma" pitchFamily="34" charset="0"/>
                <a:cs typeface="TH SarabunPSK" pitchFamily="34" charset="-34"/>
              </a:rPr>
              <a:t>+/- Loss</a:t>
            </a:r>
            <a:endParaRPr lang="th-TH" sz="1600" b="1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1" name="สี่เหลี่ยมมุมมน 71"/>
          <p:cNvSpPr/>
          <p:nvPr/>
        </p:nvSpPr>
        <p:spPr>
          <a:xfrm>
            <a:off x="431800" y="2133600"/>
            <a:ext cx="2976563" cy="647700"/>
          </a:xfrm>
          <a:prstGeom prst="round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50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มากระตุ้น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299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 (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69.37%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สี่เหลี่ยมมุมมน 72"/>
          <p:cNvSpPr/>
          <p:nvPr/>
        </p:nvSpPr>
        <p:spPr>
          <a:xfrm>
            <a:off x="3695700" y="2133600"/>
            <a:ext cx="4319588" cy="647700"/>
          </a:xfrm>
          <a:prstGeom prst="round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50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อยู่ระหว่างการติดตาม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147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    </a:t>
            </a:r>
            <a:r>
              <a:rPr lang="th-TH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34.11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สี่เหลี่ยมมุมมน 73"/>
          <p:cNvSpPr/>
          <p:nvPr/>
        </p:nvSpPr>
        <p:spPr>
          <a:xfrm>
            <a:off x="8401050" y="2133600"/>
            <a:ext cx="3263900" cy="647700"/>
          </a:xfrm>
          <a:prstGeom prst="round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50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ติดตามไม่ได้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107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 </a:t>
            </a:r>
            <a:r>
              <a:rPr lang="th-TH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24.83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4" name="สี่เหลี่ยมมุมมน 74"/>
          <p:cNvSpPr/>
          <p:nvPr/>
        </p:nvSpPr>
        <p:spPr>
          <a:xfrm>
            <a:off x="2286000" y="285750"/>
            <a:ext cx="7200900" cy="112871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เด็กพัฒนาการล่าช้ามีเป้าหมาย (เขตสุขภาพที่ 7)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ทั้งหมด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431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(ข้อมูล ณ </a:t>
            </a:r>
            <a:r>
              <a:rPr lang="en-US" sz="1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 </a:t>
            </a:r>
            <a:r>
              <a:rPr lang="th-TH" sz="1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ต.ค. 61) </a:t>
            </a:r>
          </a:p>
        </p:txBody>
      </p:sp>
      <p:sp>
        <p:nvSpPr>
          <p:cNvPr id="25" name="สี่เหลี่ยมมุมมน 75"/>
          <p:cNvSpPr/>
          <p:nvPr/>
        </p:nvSpPr>
        <p:spPr>
          <a:xfrm>
            <a:off x="334963" y="3357563"/>
            <a:ext cx="3360737" cy="647700"/>
          </a:xfrm>
          <a:prstGeom prst="roundRect">
            <a:avLst/>
          </a:prstGeom>
          <a:gradFill flip="none" rotWithShape="1">
            <a:gsLst>
              <a:gs pos="0">
                <a:srgbClr val="00FFFF">
                  <a:tint val="66000"/>
                  <a:satMod val="160000"/>
                </a:srgbClr>
              </a:gs>
              <a:gs pos="50000">
                <a:srgbClr val="00FFFF">
                  <a:tint val="44500"/>
                  <a:satMod val="160000"/>
                </a:srgbClr>
              </a:gs>
              <a:gs pos="100000">
                <a:srgbClr val="00FF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อยู่ระหว่างกระตุ้น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36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12.04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 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6" name="สี่เหลี่ยมมุมมน 76"/>
          <p:cNvSpPr/>
          <p:nvPr/>
        </p:nvSpPr>
        <p:spPr>
          <a:xfrm>
            <a:off x="4176713" y="3357563"/>
            <a:ext cx="3646487" cy="647700"/>
          </a:xfrm>
          <a:prstGeom prst="roundRect">
            <a:avLst/>
          </a:prstGeom>
          <a:gradFill flip="none" rotWithShape="1">
            <a:gsLst>
              <a:gs pos="0">
                <a:srgbClr val="00FFFF">
                  <a:tint val="66000"/>
                  <a:satMod val="160000"/>
                </a:srgbClr>
              </a:gs>
              <a:gs pos="50000">
                <a:srgbClr val="00FFFF">
                  <a:tint val="44500"/>
                  <a:satMod val="160000"/>
                </a:srgbClr>
              </a:gs>
              <a:gs pos="100000">
                <a:srgbClr val="00FF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กระตุ้นครบตามเกณฑ์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108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36.12 %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7" name="สี่เหลี่ยมมุมมน 77"/>
          <p:cNvSpPr/>
          <p:nvPr/>
        </p:nvSpPr>
        <p:spPr>
          <a:xfrm>
            <a:off x="8113713" y="3357563"/>
            <a:ext cx="3646487" cy="647700"/>
          </a:xfrm>
          <a:prstGeom prst="roundRect">
            <a:avLst/>
          </a:prstGeom>
          <a:gradFill flip="none" rotWithShape="1">
            <a:gsLst>
              <a:gs pos="0">
                <a:srgbClr val="00FFFF">
                  <a:tint val="66000"/>
                  <a:satMod val="160000"/>
                </a:srgbClr>
              </a:gs>
              <a:gs pos="50000">
                <a:srgbClr val="00FFFF">
                  <a:tint val="44500"/>
                  <a:satMod val="160000"/>
                </a:srgbClr>
              </a:gs>
              <a:gs pos="100000">
                <a:srgbClr val="00FF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กระตุ้นไม่ครบเกณฑ์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155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69.69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8" name="สี่เหลี่ยมมุมมน 84"/>
          <p:cNvSpPr/>
          <p:nvPr/>
        </p:nvSpPr>
        <p:spPr>
          <a:xfrm>
            <a:off x="2832100" y="4424363"/>
            <a:ext cx="2881313" cy="647700"/>
          </a:xfrm>
          <a:prstGeom prst="roundRect">
            <a:avLst/>
          </a:prstGeom>
          <a:solidFill>
            <a:srgbClr val="FFCCFF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กลับมาสมวัย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37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endParaRPr lang="th-TH" sz="2400" b="1" dirty="0" smtClean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34.26 %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9" name="สี่เหลี่ยมมุมมน 85"/>
          <p:cNvSpPr/>
          <p:nvPr/>
        </p:nvSpPr>
        <p:spPr>
          <a:xfrm>
            <a:off x="6672263" y="4424363"/>
            <a:ext cx="2495550" cy="647700"/>
          </a:xfrm>
          <a:prstGeom prst="roundRect">
            <a:avLst/>
          </a:prstGeom>
          <a:solidFill>
            <a:srgbClr val="FFCCFF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ล่าช้า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71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คน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65.74 %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cxnSp>
        <p:nvCxnSpPr>
          <p:cNvPr id="30" name="ตัวเชื่อมต่อตรง 29"/>
          <p:cNvCxnSpPr/>
          <p:nvPr/>
        </p:nvCxnSpPr>
        <p:spPr>
          <a:xfrm rot="5400000">
            <a:off x="5648325" y="1781175"/>
            <a:ext cx="7048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25969"/>
              </p:ext>
            </p:extLst>
          </p:nvPr>
        </p:nvGraphicFramePr>
        <p:xfrm>
          <a:off x="420021" y="1445342"/>
          <a:ext cx="11426237" cy="504748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61676"/>
                <a:gridCol w="1875903"/>
                <a:gridCol w="4799267"/>
                <a:gridCol w="2040116"/>
                <a:gridCol w="1349275"/>
              </a:tblGrid>
              <a:tr h="88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เป้าหมายตำบล</a:t>
                      </a:r>
                      <a:endParaRPr lang="en-US" sz="3200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(ร้อยละ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ของตำบลทั้งหมด ในอำเภอ)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ผู้ประสานงาน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เบอร์โทรศัพท์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</a:tr>
              <a:tr h="103135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ขอนแก่น</a:t>
                      </a:r>
                      <a:endParaRPr lang="en-US" sz="20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โคกโพธิ์ชัย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ซำ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สูง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บ้าน</a:t>
                      </a:r>
                      <a:r>
                        <a:rPr lang="th-TH" sz="2800" dirty="0" err="1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แฮด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48141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หนองเรือ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48141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มัญจาคีรี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32213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โนนศิลา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2800" baseline="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33866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อุบลรัตน์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8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33866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หนองสองห้อง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12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</a:tbl>
          </a:graphicData>
        </a:graphic>
      </p:graphicFrame>
      <p:sp>
        <p:nvSpPr>
          <p:cNvPr id="7" name="สี่เหลี่ยมมุมมน 18">
            <a:extLst/>
          </p:cNvPr>
          <p:cNvSpPr/>
          <p:nvPr/>
        </p:nvSpPr>
        <p:spPr>
          <a:xfrm>
            <a:off x="323850" y="141287"/>
            <a:ext cx="11620500" cy="11964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กลุ่มเป้าหมายพื้นที่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ต้นแบบโปรแกรมสร้างสุข </a:t>
            </a: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จังหวัดกาฬสินธุ์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เขตสุขภาพที่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9009" y="6436550"/>
            <a:ext cx="3815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กลุ่มเป้าหมายอำเภอละ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21" y="248924"/>
            <a:ext cx="888588" cy="108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9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197642"/>
              </p:ext>
            </p:extLst>
          </p:nvPr>
        </p:nvGraphicFramePr>
        <p:xfrm>
          <a:off x="427703" y="1723503"/>
          <a:ext cx="11385756" cy="364540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56852"/>
                <a:gridCol w="1902542"/>
                <a:gridCol w="4748980"/>
                <a:gridCol w="2032888"/>
                <a:gridCol w="1344494"/>
              </a:tblGrid>
              <a:tr h="684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เป้าหมายตำบล</a:t>
                      </a:r>
                      <a:endParaRPr lang="en-US" sz="3200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(ร้อยละ </a:t>
                      </a:r>
                      <a:r>
                        <a:rPr lang="en-US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ของตำบลทั้งหมด ในอำเภอ)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ผู้ประสานงาน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เบอร์โทรศัพท์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</a:tr>
              <a:tr h="62116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มหาสารคาม</a:t>
                      </a:r>
                      <a:endParaRPr lang="en-US" sz="16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แกดำ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วาปีปทุม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15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นา</a:t>
                      </a:r>
                      <a:r>
                        <a:rPr lang="th-TH" sz="3200" dirty="0" err="1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ดูน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 </a:t>
                      </a:r>
                      <a:r>
                        <a:rPr lang="th-TH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เป้าหมาย </a:t>
                      </a:r>
                      <a:r>
                        <a:rPr lang="en-US" sz="3200" dirty="0" smtClean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lang="th-TH" sz="32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ตำบล</a:t>
                      </a:r>
                      <a:endParaRPr lang="en-US" sz="32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  <a:tr h="6211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นาเชือก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ทั้งหมด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10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 เป้าหมาย 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ตำบล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  <a:endParaRPr lang="en-US" sz="14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/>
                </a:tc>
              </a:tr>
            </a:tbl>
          </a:graphicData>
        </a:graphic>
      </p:graphicFrame>
      <p:sp>
        <p:nvSpPr>
          <p:cNvPr id="7" name="สี่เหลี่ยมมุมมน 18">
            <a:extLst/>
          </p:cNvPr>
          <p:cNvSpPr/>
          <p:nvPr/>
        </p:nvSpPr>
        <p:spPr>
          <a:xfrm>
            <a:off x="323850" y="141287"/>
            <a:ext cx="11620500" cy="130405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กลุ่มเป้าหมายพื้นที่</a:t>
            </a:r>
            <a:r>
              <a:rPr lang="th-TH" altLang="th-TH" sz="40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ต้นแบบโปรแกรมสร้างสุข </a:t>
            </a:r>
            <a:r>
              <a:rPr lang="th-TH" altLang="th-TH" sz="40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จังหวัดกาฬสินธุ์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altLang="th-TH" sz="40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40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เขตสุขภาพที่ </a:t>
            </a:r>
            <a:r>
              <a:rPr lang="en-US" altLang="th-TH" sz="40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altLang="th-TH" sz="40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40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th-TH" altLang="th-TH" sz="4000" b="1" dirty="0">
              <a:solidFill>
                <a:prstClr val="white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91463" y="5535798"/>
            <a:ext cx="3815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กลุ่มเป้าหมายอำเภอละ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cs typeface="TH SarabunPSK" pitchFamily="34" charset="-34"/>
              </a:rPr>
              <a:t>คน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21" y="248924"/>
            <a:ext cx="888588" cy="108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43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/>
          <p:cNvPicPr>
            <a:picLocks noChangeAspect="1"/>
          </p:cNvPicPr>
          <p:nvPr/>
        </p:nvPicPr>
        <p:blipFill rotWithShape="1">
          <a:blip r:embed="rId3" cstate="print"/>
          <a:srcRect l="31482" t="70759"/>
          <a:stretch/>
        </p:blipFill>
        <p:spPr>
          <a:xfrm>
            <a:off x="5810250" y="4111630"/>
            <a:ext cx="6205537" cy="2648319"/>
          </a:xfrm>
          <a:prstGeom prst="rect">
            <a:avLst/>
          </a:prstGeom>
        </p:spPr>
      </p:pic>
      <p:pic>
        <p:nvPicPr>
          <p:cNvPr id="39" name="รูปภาพ 38"/>
          <p:cNvPicPr>
            <a:picLocks noChangeAspect="1"/>
          </p:cNvPicPr>
          <p:nvPr/>
        </p:nvPicPr>
        <p:blipFill rotWithShape="1">
          <a:blip r:embed="rId3" cstate="print"/>
          <a:srcRect b="63936"/>
          <a:stretch/>
        </p:blipFill>
        <p:spPr>
          <a:xfrm>
            <a:off x="2549" y="31647"/>
            <a:ext cx="7329152" cy="2643188"/>
          </a:xfrm>
          <a:prstGeom prst="rect">
            <a:avLst/>
          </a:prstGeom>
        </p:spPr>
      </p:pic>
      <p:sp>
        <p:nvSpPr>
          <p:cNvPr id="8194" name="ชื่อเรื่อง 1"/>
          <p:cNvSpPr>
            <a:spLocks noGrp="1"/>
          </p:cNvSpPr>
          <p:nvPr>
            <p:ph type="ctrTitle"/>
          </p:nvPr>
        </p:nvSpPr>
        <p:spPr>
          <a:xfrm>
            <a:off x="975542" y="2563110"/>
            <a:ext cx="3221037" cy="1712912"/>
          </a:xfrm>
          <a:solidFill>
            <a:schemeClr val="accent1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ประชาชนวัยทำงาน</a:t>
            </a:r>
            <a:b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ที่ได้รับการคัดเลือก </a:t>
            </a:r>
            <a:b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จาก </a:t>
            </a:r>
            <a:r>
              <a:rPr lang="en-US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24 </a:t>
            </a:r>
            <a: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อำเภอ </a:t>
            </a:r>
            <a:b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alt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 สถานประกอบการ</a:t>
            </a:r>
            <a:r>
              <a:rPr lang="th-TH" altLang="th-TH" sz="20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altLang="th-TH" sz="20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</a:br>
            <a:endParaRPr lang="th-TH" altLang="th-TH" sz="20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3305" y="4931939"/>
            <a:ext cx="2963863" cy="120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คัดกรอง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2Q</a:t>
            </a: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 มีข้อใดข้อ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หรือ 2 ข้อ</a:t>
            </a:r>
          </a:p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คัดกรอง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9Q </a:t>
            </a: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ต่อไป </a:t>
            </a:r>
          </a:p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ถ้า คัดกรอง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ST 5</a:t>
            </a:r>
          </a:p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ตั้งแต่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5 </a:t>
            </a: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คะแนนขึ้นไป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6632" y="1521767"/>
            <a:ext cx="280035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ประเมินความสุข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15 </a:t>
            </a: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ข้อ</a:t>
            </a:r>
          </a:p>
          <a:p>
            <a:pPr algn="ctr" eaLnBrk="1" hangingPunct="1">
              <a:defRPr/>
            </a:pP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ประเมินคุณภาพชีวิต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26 </a:t>
            </a: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ข้อ </a:t>
            </a:r>
          </a:p>
        </p:txBody>
      </p:sp>
      <p:sp>
        <p:nvSpPr>
          <p:cNvPr id="7" name="ลูกศรลง 6"/>
          <p:cNvSpPr/>
          <p:nvPr/>
        </p:nvSpPr>
        <p:spPr>
          <a:xfrm>
            <a:off x="2377202" y="2181129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1096242" y="138907"/>
            <a:ext cx="2561920" cy="461665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i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ก่อนการใช้โปรแกรมสร้างสุข</a:t>
            </a:r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 bwMode="auto">
          <a:xfrm>
            <a:off x="4862512" y="1521767"/>
            <a:ext cx="2786063" cy="23574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โปรแกรมสร้างสุขวัยทำงานในชุมชน</a:t>
            </a:r>
          </a:p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ea typeface="+mj-ea"/>
                <a:cs typeface="TH SarabunPSK" pitchFamily="34" charset="-34"/>
              </a:rPr>
              <a:t>โปรแกรมสร้างสุขในสถานประกอบการ</a:t>
            </a:r>
          </a:p>
        </p:txBody>
      </p:sp>
      <p:sp>
        <p:nvSpPr>
          <p:cNvPr id="8201" name="TextBox 12"/>
          <p:cNvSpPr txBox="1">
            <a:spLocks noChangeArrowheads="1"/>
          </p:cNvSpPr>
          <p:nvPr/>
        </p:nvSpPr>
        <p:spPr bwMode="auto">
          <a:xfrm>
            <a:off x="5085613" y="786606"/>
            <a:ext cx="23550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ขั้นตอนการใช้โปรแกรม</a:t>
            </a:r>
          </a:p>
        </p:txBody>
      </p:sp>
      <p:sp>
        <p:nvSpPr>
          <p:cNvPr id="14" name="ชื่อเรื่อง 1"/>
          <p:cNvSpPr txBox="1">
            <a:spLocks/>
          </p:cNvSpPr>
          <p:nvPr/>
        </p:nvSpPr>
        <p:spPr bwMode="auto">
          <a:xfrm>
            <a:off x="8201025" y="2558066"/>
            <a:ext cx="3852862" cy="1666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th-TH" sz="2000" b="1" dirty="0">
                <a:latin typeface="TH SarabunPSK" pitchFamily="34" charset="-34"/>
                <a:ea typeface="+mj-ea"/>
                <a:cs typeface="TH SarabunPSK" pitchFamily="34" charset="-34"/>
              </a:rPr>
              <a:t>ประชาชนวัยทำงาน</a:t>
            </a:r>
          </a:p>
          <a:p>
            <a:pPr algn="ctr" eaLnBrk="1" hangingPunct="1">
              <a:defRPr/>
            </a:pPr>
            <a:r>
              <a:rPr lang="th-TH" sz="2000" b="1" dirty="0">
                <a:latin typeface="TH SarabunPSK" pitchFamily="34" charset="-34"/>
                <a:ea typeface="+mj-ea"/>
                <a:cs typeface="TH SarabunPSK" pitchFamily="34" charset="-34"/>
              </a:rPr>
              <a:t>ที่ได้รับการคัดเลือก จาก </a:t>
            </a:r>
            <a:r>
              <a:rPr lang="en-US" sz="2000" b="1" dirty="0">
                <a:latin typeface="TH SarabunPSK" pitchFamily="34" charset="-34"/>
                <a:ea typeface="+mj-ea"/>
                <a:cs typeface="TH SarabunPSK" pitchFamily="34" charset="-34"/>
              </a:rPr>
              <a:t>24</a:t>
            </a:r>
            <a:r>
              <a:rPr lang="th-TH" sz="2000" b="1" dirty="0">
                <a:latin typeface="TH SarabunPSK" pitchFamily="34" charset="-34"/>
                <a:ea typeface="+mj-ea"/>
                <a:cs typeface="TH SarabunPSK" pitchFamily="34" charset="-34"/>
              </a:rPr>
              <a:t>อำเภอ</a:t>
            </a:r>
          </a:p>
          <a:p>
            <a:pPr algn="ctr" eaLnBrk="1" hangingPunct="1"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1 สถานประกอบการ</a:t>
            </a:r>
            <a:r>
              <a:rPr lang="th-TH" sz="2000" b="1" dirty="0">
                <a:latin typeface="TH SarabunPSK" pitchFamily="34" charset="-34"/>
                <a:ea typeface="+mj-ea"/>
                <a:cs typeface="TH SarabunPSK" pitchFamily="34" charset="-34"/>
              </a:rPr>
              <a:t/>
            </a:r>
            <a:br>
              <a:rPr lang="th-TH" sz="2000" b="1" dirty="0">
                <a:latin typeface="TH SarabunPSK" pitchFamily="34" charset="-34"/>
                <a:ea typeface="+mj-ea"/>
                <a:cs typeface="TH SarabunPSK" pitchFamily="34" charset="-34"/>
              </a:rPr>
            </a:br>
            <a:r>
              <a:rPr lang="th-TH" sz="1800" b="1" dirty="0">
                <a:latin typeface="TH SarabunPSK" pitchFamily="34" charset="-34"/>
                <a:ea typeface="+mj-ea"/>
                <a:cs typeface="TH SarabunPSK" pitchFamily="34" charset="-34"/>
              </a:rPr>
              <a:t>ผ่านการใช้โปรแกรมสร้างสุข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93150" y="1521767"/>
            <a:ext cx="2584450" cy="584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ประเมินความสุข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15 </a:t>
            </a: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ข้อ</a:t>
            </a:r>
          </a:p>
          <a:p>
            <a:pPr algn="ctr" eaLnBrk="1" hangingPunct="1">
              <a:defRPr/>
            </a:pP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ประเมินคุณภาพชีวิต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26 </a:t>
            </a:r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ข้อ </a:t>
            </a:r>
          </a:p>
        </p:txBody>
      </p:sp>
      <p:sp>
        <p:nvSpPr>
          <p:cNvPr id="8204" name="TextBox 15"/>
          <p:cNvSpPr txBox="1">
            <a:spLocks noChangeArrowheads="1"/>
          </p:cNvSpPr>
          <p:nvPr/>
        </p:nvSpPr>
        <p:spPr bwMode="auto">
          <a:xfrm>
            <a:off x="8655288" y="138907"/>
            <a:ext cx="2539478" cy="46166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i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หลัง</a:t>
            </a:r>
            <a:r>
              <a:rPr lang="th-TH" altLang="th-TH" sz="24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การใช้โปรแกรมสร้างสุข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12956" y="4354513"/>
            <a:ext cx="2500313" cy="646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8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ประชาคนกลุ่มเสี่ยงได้รับการดูแลอย่างต่อเนื่อง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35563" y="5681663"/>
            <a:ext cx="2500312" cy="400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2000" b="1" dirty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โรงพยาบาลชุมชน</a:t>
            </a:r>
          </a:p>
        </p:txBody>
      </p:sp>
      <p:sp>
        <p:nvSpPr>
          <p:cNvPr id="25" name="ชื่อเรื่อง 1"/>
          <p:cNvSpPr txBox="1">
            <a:spLocks/>
          </p:cNvSpPr>
          <p:nvPr/>
        </p:nvSpPr>
        <p:spPr bwMode="auto">
          <a:xfrm>
            <a:off x="8319751" y="4835525"/>
            <a:ext cx="3580327" cy="156845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ประชาชนวัยทำงาน</a:t>
            </a:r>
          </a:p>
          <a:p>
            <a:pPr algn="ctr" eaLnBrk="1" hangingPunct="1">
              <a:defRPr/>
            </a:pPr>
            <a:r>
              <a:rPr lang="th-TH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  <a:t>มีความสุขและมีคุณภาพชีวิตที่ดีอยู่ในเกณฑ์ปกติ หรือ สูงกว่า คนทั่วไป</a:t>
            </a:r>
            <a:endParaRPr lang="th-TH" sz="2400" b="1" strike="sngStrik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  <p:pic>
        <p:nvPicPr>
          <p:cNvPr id="21527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2" y="2183241"/>
            <a:ext cx="11525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รูปภาพ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018" y="2183241"/>
            <a:ext cx="115252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กล่องข้อความ 1"/>
          <p:cNvSpPr txBox="1"/>
          <p:nvPr/>
        </p:nvSpPr>
        <p:spPr>
          <a:xfrm>
            <a:off x="1126632" y="782388"/>
            <a:ext cx="2644775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6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ระยะเวลาการดำเนินงาน</a:t>
            </a:r>
          </a:p>
          <a:p>
            <a:pPr algn="ctr" eaLnBrk="1" hangingPunct="1">
              <a:defRPr/>
            </a:pPr>
            <a:r>
              <a:rPr lang="th-TH" sz="16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เดือน ม.ค. – </a:t>
            </a:r>
            <a:r>
              <a:rPr lang="th-TH" sz="1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เม.ย. </a:t>
            </a:r>
            <a:r>
              <a:rPr lang="th-TH" sz="16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62</a:t>
            </a:r>
          </a:p>
        </p:txBody>
      </p:sp>
      <p:sp>
        <p:nvSpPr>
          <p:cNvPr id="33" name="กล่องข้อความ 32"/>
          <p:cNvSpPr txBox="1"/>
          <p:nvPr/>
        </p:nvSpPr>
        <p:spPr>
          <a:xfrm>
            <a:off x="8664575" y="760848"/>
            <a:ext cx="2568575" cy="5857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prstDash val="dash"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6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ระยะเวลาการดำเนินงาน</a:t>
            </a:r>
          </a:p>
          <a:p>
            <a:pPr algn="ctr" eaLnBrk="1" hangingPunct="1">
              <a:defRPr/>
            </a:pPr>
            <a:r>
              <a:rPr lang="th-TH" sz="16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เดือน พฤษภาคม 62</a:t>
            </a:r>
          </a:p>
        </p:txBody>
      </p:sp>
      <p:sp>
        <p:nvSpPr>
          <p:cNvPr id="27" name="ลูกศรลง 26"/>
          <p:cNvSpPr/>
          <p:nvPr/>
        </p:nvSpPr>
        <p:spPr>
          <a:xfrm rot="10800000">
            <a:off x="2395097" y="4460442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8" name="ลูกศรลง 27"/>
          <p:cNvSpPr/>
          <p:nvPr/>
        </p:nvSpPr>
        <p:spPr>
          <a:xfrm rot="10800000">
            <a:off x="6207125" y="5180775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" name="ลูกศรลง 28"/>
          <p:cNvSpPr/>
          <p:nvPr/>
        </p:nvSpPr>
        <p:spPr>
          <a:xfrm rot="16200000">
            <a:off x="4379060" y="3212621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" name="ลูกศรลง 29"/>
          <p:cNvSpPr/>
          <p:nvPr/>
        </p:nvSpPr>
        <p:spPr>
          <a:xfrm rot="16200000">
            <a:off x="7743031" y="3186427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1" name="ลูกศรลง 30"/>
          <p:cNvSpPr/>
          <p:nvPr/>
        </p:nvSpPr>
        <p:spPr>
          <a:xfrm rot="16200000">
            <a:off x="4379060" y="5681663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ลูกศรลง 31"/>
          <p:cNvSpPr/>
          <p:nvPr/>
        </p:nvSpPr>
        <p:spPr>
          <a:xfrm>
            <a:off x="9985375" y="4354513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4" name="ลูกศรลง 33"/>
          <p:cNvSpPr/>
          <p:nvPr/>
        </p:nvSpPr>
        <p:spPr>
          <a:xfrm>
            <a:off x="9925026" y="2154935"/>
            <a:ext cx="357187" cy="357187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9300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13665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แผนงาน/</a:t>
            </a: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สุขภาพจิตและป้องกันปัญหาสุขภาพจิตกลุ่มวัยทำงาน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จังหวัดกาฬสินธุ์ </a:t>
            </a:r>
            <a:r>
              <a:rPr lang="en-US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en-US" alt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364089"/>
              </p:ext>
            </p:extLst>
          </p:nvPr>
        </p:nvGraphicFramePr>
        <p:xfrm>
          <a:off x="307463" y="1681317"/>
          <a:ext cx="11665974" cy="4013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292"/>
                <a:gridCol w="2286000"/>
                <a:gridCol w="2536722"/>
                <a:gridCol w="3436375"/>
                <a:gridCol w="1472585"/>
              </a:tblGrid>
              <a:tr h="568761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วันที่ เดือน ปี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สถานที่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สิ่งที่ต้องดำเนินการ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เขาวง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ประสานกลุ่มเป้าหมายผู้เข้าร่วม 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     จำนวน 30 คน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ประสานขอความอนุเคราะห์ห้องประชุมในการจัดกิจกรรม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ประสานเชิญ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ท่านผู้อำนวยการโรงพยาบาล /ท่านสาธารณสุขอำเภอ หรือผู้แทน         เป็นประธานในพิธีเปิด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พบปะผู้เข้าร่วมโปรแกรม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ประสานจัดอาหารกลางวัน และอาหารว่างพร้อมเครื่องดื่ม (ศูนย์สุขภาพจิตสนับสนุนงบประมาณ)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สมเด็จ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กมลาไสย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ท่าคันโท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ยางตลาด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ห้วยเม็ก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501444" y="5897524"/>
            <a:ext cx="11488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u="sng" dirty="0" smtClean="0">
                <a:latin typeface="TH SarabunPSK" pitchFamily="34" charset="-34"/>
                <a:cs typeface="TH SarabunPSK" pitchFamily="34" charset="-34"/>
              </a:rPr>
              <a:t>สอบถามข้อมูลเพิ่มเติม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ผู้ประสานงาน	1.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นางสาวกุ</a:t>
            </a:r>
            <a:r>
              <a:rPr lang="th-TH" sz="2000" dirty="0" err="1">
                <a:latin typeface="TH SarabunPSK" pitchFamily="34" charset="-34"/>
                <a:cs typeface="TH SarabunPSK" pitchFamily="34" charset="-34"/>
              </a:rPr>
              <a:t>ลิสรา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พิศาลเอก นักวิชาการสาธารณสุขชำนาญการ โทรศัพท์  065 – 3242289 </a:t>
            </a:r>
          </a:p>
          <a:p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			2.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นายวิษณุกร นาชัย</a:t>
            </a:r>
            <a:r>
              <a:rPr lang="th-TH" sz="2000" dirty="0" err="1">
                <a:latin typeface="TH SarabunPSK" pitchFamily="34" charset="-34"/>
                <a:cs typeface="TH SarabunPSK" pitchFamily="34" charset="-34"/>
              </a:rPr>
              <a:t>ดูลย์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   นักวิชาการสาธารณสุขปฏิบัติการ 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 โทรศัพท์ 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092 -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5978965</a:t>
            </a:r>
            <a:endParaRPr lang="th-TH" sz="20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" y="105837"/>
            <a:ext cx="876551" cy="10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4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13665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แผนงาน/</a:t>
            </a: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สุขภาพจิตและป้องกันปัญหาสุขภาพจิตกลุ่มวัยทำงาน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จังหวัดร้อยเอ็ด</a:t>
            </a:r>
            <a:r>
              <a:rPr lang="en-US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en-US" alt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458695"/>
              </p:ext>
            </p:extLst>
          </p:nvPr>
        </p:nvGraphicFramePr>
        <p:xfrm>
          <a:off x="307463" y="1681317"/>
          <a:ext cx="11665974" cy="4043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292"/>
                <a:gridCol w="2286000"/>
                <a:gridCol w="2536722"/>
                <a:gridCol w="3436375"/>
                <a:gridCol w="1472585"/>
              </a:tblGrid>
              <a:tr h="568761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วันที่ เดือน ปี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สถานที่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สิ่งที่ต้องดำเนินการ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จังหาร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25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ประสานกลุ่มเป้าหมายผู้เข้าร่วม 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     จำนวน 30 คน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ประสานขอความอนุเคราะห์ห้องประชุมในการจัดกิจกรรม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ประสานเชิญ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ท่านผู้อำนวยการโรงพยาบาล /ท่านสาธารณสุขอำเภอ หรือผู้แทน         เป็นประธานในพิธีเปิด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พบปะผู้เข้าร่วมโปรแกรม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ประสานจัดอาหารกลางวัน และอาหารว่างพร้อมเครื่องดื่ม (ศูนย์สุขภาพจิตสนับสนุนงบประมาณ)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อาจสามารถ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26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err="1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เสล</a:t>
                      </a: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ภูมิ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27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หนองพอก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28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ก.พ.</a:t>
                      </a:r>
                      <a:r>
                        <a:rPr lang="en-US" sz="32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62 </a:t>
                      </a: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เกษตรวิสัย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542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ปทุม</a:t>
                      </a:r>
                      <a:r>
                        <a:rPr kumimoji="0" lang="th-TH" sz="3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รัตต์</a:t>
                      </a:r>
                      <a:endParaRPr kumimoji="0" lang="en-US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501444" y="5897524"/>
            <a:ext cx="11488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u="sng" dirty="0" smtClean="0">
                <a:latin typeface="TH SarabunPSK" pitchFamily="34" charset="-34"/>
                <a:cs typeface="TH SarabunPSK" pitchFamily="34" charset="-34"/>
              </a:rPr>
              <a:t>สอบถามข้อมูลเพิ่มเติม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ผู้ประสานงาน	1.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นางสาวกุ</a:t>
            </a:r>
            <a:r>
              <a:rPr lang="th-TH" sz="2000" dirty="0" err="1">
                <a:latin typeface="TH SarabunPSK" pitchFamily="34" charset="-34"/>
                <a:cs typeface="TH SarabunPSK" pitchFamily="34" charset="-34"/>
              </a:rPr>
              <a:t>ลิสรา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พิศาลเอก นักวิชาการสาธารณสุขชำนาญการ โทรศัพท์  065 – 3242289 </a:t>
            </a:r>
          </a:p>
          <a:p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			2.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นายวิษณุกร นาชัย</a:t>
            </a:r>
            <a:r>
              <a:rPr lang="th-TH" sz="2000" dirty="0" err="1">
                <a:latin typeface="TH SarabunPSK" pitchFamily="34" charset="-34"/>
                <a:cs typeface="TH SarabunPSK" pitchFamily="34" charset="-34"/>
              </a:rPr>
              <a:t>ดูลย์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   นักวิชาการสาธารณสุขปฏิบัติการ 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 โทรศัพท์ 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092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- 5978965</a:t>
            </a:r>
            <a:endParaRPr lang="th-TH" sz="20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" y="105837"/>
            <a:ext cx="876551" cy="10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01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13665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แผนงาน/</a:t>
            </a: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สุขภาพจิตและป้องกันปัญหาสุขภาพจิตกลุ่มวัยทำงาน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จังหวัดขอนแก่น</a:t>
            </a:r>
            <a:r>
              <a:rPr lang="en-US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en-US" alt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1654"/>
              </p:ext>
            </p:extLst>
          </p:nvPr>
        </p:nvGraphicFramePr>
        <p:xfrm>
          <a:off x="307463" y="1681317"/>
          <a:ext cx="1166597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292"/>
                <a:gridCol w="2286000"/>
                <a:gridCol w="2536722"/>
                <a:gridCol w="3436375"/>
                <a:gridCol w="1472585"/>
              </a:tblGrid>
              <a:tr h="479335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วันที่ เดือน ปี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สถานที่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สิ่งที่ต้องดำเนินการ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sz="32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โคกโพธิ์ชัย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ประสานกลุ่มเป้าหมายผู้เข้าร่วม 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     จำนวน 30 คน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ประสานขอความอนุเคราะห์ห้องประชุมในการจัดกิจกรรม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ประสานเชิญ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ท่านผู้อำนวยการโรงพยาบาล /ท่านสาธารณสุขอำเภอ หรือผู้แทน         เป็นประธานในพิธีเปิด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พบปะผู้เข้าร่วมโปรแกรม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ประสานจัดอาหารกลางวัน และอาหารว่างพร้อมเครื่องดื่ม (ศูนย์สุขภาพจิตสนับสนุนงบประมาณ)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ซำ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สูง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บ้าน</a:t>
                      </a:r>
                      <a:r>
                        <a:rPr lang="th-TH" sz="2800" dirty="0" err="1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แฮด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หนองเรือ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11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มัญจาคีรี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12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โนนศิลา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13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อุบลรัตน์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14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endParaRPr lang="th-TH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67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800" dirty="0" smtClean="0"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หนองสองห้อง</a:t>
                      </a:r>
                      <a:endParaRPr lang="en-US" sz="2800" dirty="0"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15 </a:t>
                      </a:r>
                      <a:r>
                        <a:rPr kumimoji="0" lang="th-TH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sz="28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sz="2800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sz="28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endParaRPr lang="th-TH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" y="105837"/>
            <a:ext cx="876551" cy="10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5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12192000" cy="13665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แผนงาน/</a:t>
            </a: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สุขภาพจิตและป้องกันปัญหาสุขภาพจิตกลุ่มวัยทำงาน 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th-TH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จังหวัดร้อยเอ็ด</a:t>
            </a:r>
            <a:r>
              <a:rPr lang="en-US" altLang="th-TH" sz="3600" b="1" dirty="0" smtClean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ปีงบประมาณ </a:t>
            </a:r>
            <a:r>
              <a:rPr lang="en-US" altLang="th-TH" sz="3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2562</a:t>
            </a:r>
            <a:endParaRPr lang="en-US" altLang="th-TH" sz="3600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36589"/>
              </p:ext>
            </p:extLst>
          </p:nvPr>
        </p:nvGraphicFramePr>
        <p:xfrm>
          <a:off x="360855" y="1545393"/>
          <a:ext cx="11665974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292"/>
                <a:gridCol w="2286000"/>
                <a:gridCol w="2536722"/>
                <a:gridCol w="3436375"/>
                <a:gridCol w="1472585"/>
              </a:tblGrid>
              <a:tr h="493096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วันที่ เดือน ปี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สถานที่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สิ่งที่ต้องดำเนินการ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8413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แกดำ</a:t>
                      </a:r>
                      <a:endParaRPr lang="en-US" sz="3200" dirty="0" smtClean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19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 </a:t>
                      </a:r>
                      <a:endParaRPr kumimoji="0" lang="th-TH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ประสานกลุ่มเป้าหมายผู้เข้าร่วม 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     จำนวน 30 คน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ประสานขอความอนุเคราะห์ห้องประชุมในการจัดกิจกรรม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ประสานเชิญ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ท่านผู้อำนวยการโรงพยาบาล /ท่านสาธารณสุขอำเภอ หรือผู้แทน         เป็นประธานในพิธีเปิด</a:t>
                      </a:r>
                      <a:r>
                        <a:rPr lang="th-TH" sz="2000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พบปะผู้เข้าร่วมโปรแกรม</a:t>
                      </a: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342900" indent="-342900" algn="l">
                        <a:buFont typeface="Wingdings" pitchFamily="2" charset="2"/>
                        <a:buChar char="v"/>
                      </a:pPr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ประสานจัดอาหารกลางวัน และอาหารว่างพร้อมเครื่องดื่ม (ศูนย์สุขภาพจิตสนับสนุนงบประมาณ)</a:t>
                      </a:r>
                      <a:endParaRPr lang="th-TH" sz="20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0845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5182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วาปีปทุม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20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</a:t>
                      </a:r>
                      <a:endParaRPr lang="th-TH" sz="36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50207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9056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32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783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นา</a:t>
                      </a:r>
                      <a:r>
                        <a:rPr lang="th-TH" sz="3200" dirty="0" err="1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ดูน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21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</a:t>
                      </a:r>
                      <a:endParaRPr lang="th-TH" sz="36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699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 smtClean="0"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นาเชือก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56010" marR="5601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22 </a:t>
                      </a:r>
                      <a:r>
                        <a:rPr kumimoji="0" lang="th-TH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มี.ค.</a:t>
                      </a:r>
                      <a:r>
                        <a:rPr kumimoji="0" lang="en-US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62</a:t>
                      </a:r>
                      <a:endParaRPr lang="th-TH" sz="36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ห้อง</a:t>
                      </a:r>
                      <a:r>
                        <a:rPr lang="th-TH" dirty="0" smtClean="0">
                          <a:latin typeface="TH SarabunPSK" pitchFamily="34" charset="-34"/>
                          <a:cs typeface="TH SarabunPSK" pitchFamily="34" charset="-34"/>
                        </a:rPr>
                        <a:t>ประชุม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รพช</a:t>
                      </a:r>
                      <a:r>
                        <a:rPr lang="th-TH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./</a:t>
                      </a:r>
                      <a:r>
                        <a:rPr lang="th-TH" baseline="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สสอ</a:t>
                      </a:r>
                      <a:endParaRPr lang="th-TH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537835" y="5719997"/>
            <a:ext cx="114889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u="sng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สอบถามข้อมูลเพิ่มเติม</a:t>
            </a:r>
            <a:r>
              <a:rPr lang="th-TH" sz="20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ผู้ประสานงาน	1.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นางสาวกุ</a:t>
            </a:r>
            <a:r>
              <a:rPr lang="th-TH" sz="2000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ลิสรา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พิศาลเอก นักวิชาการสาธารณสุขชำนาญการ โทรศัพท์  065 – 3242289 </a:t>
            </a:r>
          </a:p>
          <a:p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			2.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นายวิษณุกร นาชัย</a:t>
            </a:r>
            <a:r>
              <a:rPr lang="th-TH" sz="2000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ดูลย์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 นักวิชาการสาธารณสุขปฏิบัติการ  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โทรศัพท์  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092 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- 5978965</a:t>
            </a:r>
            <a:endParaRPr lang="th-TH" sz="2000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7" y="105837"/>
            <a:ext cx="876551" cy="10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9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/>
          <a:srcRect l="31482" t="70759"/>
          <a:stretch/>
        </p:blipFill>
        <p:spPr>
          <a:xfrm>
            <a:off x="5810250" y="4111630"/>
            <a:ext cx="6205537" cy="264831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/>
          <a:srcRect b="63936"/>
          <a:stretch/>
        </p:blipFill>
        <p:spPr>
          <a:xfrm>
            <a:off x="2549" y="31647"/>
            <a:ext cx="7329152" cy="2643188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สิ่งที่ขอความอนุเคราะห์จากพื้นที่ต้นแบบ ทั้ง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อำเภอ</a:t>
            </a: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8562" y="1768475"/>
            <a:ext cx="11177587" cy="4351338"/>
          </a:xfrm>
        </p:spPr>
        <p:txBody>
          <a:bodyPr/>
          <a:lstStyle/>
          <a:p>
            <a:pPr marL="0" indent="0">
              <a:buNone/>
            </a:pP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ดำเนินการตามรายละเอียดดังนี้ 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ประสาน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กลุ่มเป้าหมายผู้เข้าร่วม จำนวน 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คน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ได้แก่ ผู้นำชุมชน อาสาสมัครสาธารณสุขประจำหมู่บ้าน หรือประชาชนวัยทำงานทั่วไป ที่มีอายุ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15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–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59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ปี 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ประสานขอความอนุเคราะห์ห้องประชุมในการจัด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กิจกรรม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เครื่องโปรเจคเตอร์ + จอ </a:t>
            </a:r>
          </a:p>
          <a:p>
            <a:pPr marL="0" indent="0"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ไมโครโฟน+เครื่องเสียง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เชิญ ท่านผู้อำนวยการโรงพยาบาล / ท่านสาธารณสุขอำเภอ หรือ ผู้แทน 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เป็นประธานในพิธีเปิด 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จัดอาหารกลางวัน และอาหารว่างพร้อมเครื่องดื่ม (ศูนย์สุขภาพจิตสนับสนุนงบประมาณ)</a:t>
            </a:r>
            <a:endParaRPr lang="th-TH" sz="36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dirty="0" smtClean="0"/>
          </a:p>
          <a:p>
            <a:endParaRPr lang="th-TH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849" y="76740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85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/>
          <p:cNvPicPr>
            <a:picLocks noChangeAspect="1"/>
          </p:cNvPicPr>
          <p:nvPr/>
        </p:nvPicPr>
        <p:blipFill rotWithShape="1">
          <a:blip r:embed="rId2"/>
          <a:srcRect l="31482" t="70759"/>
          <a:stretch/>
        </p:blipFill>
        <p:spPr>
          <a:xfrm>
            <a:off x="5845176" y="4066806"/>
            <a:ext cx="6205537" cy="264831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/>
          <a:srcRect b="63936"/>
          <a:stretch/>
        </p:blipFill>
        <p:spPr>
          <a:xfrm>
            <a:off x="122238" y="136525"/>
            <a:ext cx="7329152" cy="2643188"/>
          </a:xfrm>
          <a:prstGeom prst="rect">
            <a:avLst/>
          </a:prstGeom>
        </p:spPr>
      </p:pic>
      <p:sp>
        <p:nvSpPr>
          <p:cNvPr id="13" name="สี่เหลี่ยมผืนผ้า 12">
            <a:extLst>
              <a:ext uri="{FF2B5EF4-FFF2-40B4-BE49-F238E27FC236}"/>
            </a:extLst>
          </p:cNvPr>
          <p:cNvSpPr/>
          <p:nvPr/>
        </p:nvSpPr>
        <p:spPr>
          <a:xfrm>
            <a:off x="122238" y="136525"/>
            <a:ext cx="11928475" cy="6578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altLang="th-TH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341" name="กล่องข้อความ 1"/>
          <p:cNvSpPr txBox="1">
            <a:spLocks noChangeArrowheads="1"/>
          </p:cNvSpPr>
          <p:nvPr/>
        </p:nvSpPr>
        <p:spPr bwMode="auto">
          <a:xfrm>
            <a:off x="5506488" y="4210616"/>
            <a:ext cx="566914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นายวิษณุกร นาชัย</a:t>
            </a:r>
            <a:r>
              <a:rPr lang="th-TH" sz="3200" b="1" dirty="0" err="1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ดูลย์</a:t>
            </a: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2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ตำแหน่ง นักวิชาการ</a:t>
            </a:r>
            <a:r>
              <a:rPr lang="th-TH" sz="32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สาธารณสุข</a:t>
            </a: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ปฏิบัติการ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โทรศัพท์</a:t>
            </a:r>
            <a:r>
              <a:rPr lang="en-US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092 5978965</a:t>
            </a:r>
          </a:p>
        </p:txBody>
      </p:sp>
      <p:sp>
        <p:nvSpPr>
          <p:cNvPr id="10" name="กล่องข้อความ 1"/>
          <p:cNvSpPr txBox="1">
            <a:spLocks noChangeArrowheads="1"/>
          </p:cNvSpPr>
          <p:nvPr/>
        </p:nvSpPr>
        <p:spPr bwMode="auto">
          <a:xfrm>
            <a:off x="5506488" y="1856165"/>
            <a:ext cx="638239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นางสาวกุ</a:t>
            </a:r>
            <a:r>
              <a:rPr lang="th-TH" sz="3200" b="1" dirty="0" err="1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ลิสรา</a:t>
            </a: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พิศาลเอก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ตำแหน่ง นักวิชาการ</a:t>
            </a:r>
            <a:r>
              <a:rPr lang="th-TH" sz="32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สาธารณสุขชำนาญ</a:t>
            </a: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  <a:endParaRPr lang="th-TH" sz="32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th-TH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โทรศัพท์ </a:t>
            </a:r>
            <a:r>
              <a:rPr lang="en-US" sz="3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065 3242289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233" y="246738"/>
            <a:ext cx="988648" cy="121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2" t="3929" r="11677" b="9512"/>
          <a:stretch/>
        </p:blipFill>
        <p:spPr>
          <a:xfrm>
            <a:off x="737420" y="644244"/>
            <a:ext cx="3967312" cy="5903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กล่องข้อความ 1"/>
          <p:cNvSpPr txBox="1">
            <a:spLocks noChangeArrowheads="1"/>
          </p:cNvSpPr>
          <p:nvPr/>
        </p:nvSpPr>
        <p:spPr bwMode="auto">
          <a:xfrm>
            <a:off x="1895369" y="346034"/>
            <a:ext cx="8783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ติดต่อสอบถามเพิ่มเติม โปรแกรมสร้างสุขในชุมชน ได้ที่..</a:t>
            </a:r>
          </a:p>
        </p:txBody>
      </p:sp>
    </p:spTree>
    <p:extLst>
      <p:ext uri="{BB962C8B-B14F-4D97-AF65-F5344CB8AC3E}">
        <p14:creationId xmlns:p14="http://schemas.microsoft.com/office/powerpoint/2010/main" val="22035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xmlns="" id="{C9D6D0A6-C81E-4BDD-85A1-B412CB757D73}"/>
              </a:ext>
            </a:extLst>
          </p:cNvPr>
          <p:cNvSpPr txBox="1">
            <a:spLocks/>
          </p:cNvSpPr>
          <p:nvPr/>
        </p:nvSpPr>
        <p:spPr bwMode="auto">
          <a:xfrm>
            <a:off x="428724" y="652902"/>
            <a:ext cx="3776578" cy="477114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000"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      </a:t>
            </a:r>
            <a:r>
              <a:rPr lang="th-TH" altLang="th-TH" sz="24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คลินิก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โรงพยาบาลชุมชน/รพ.สต.</a:t>
            </a:r>
          </a:p>
        </p:txBody>
      </p:sp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xmlns="" id="{632B0E74-54A6-42F6-A118-6AE5F999DD1C}"/>
              </a:ext>
            </a:extLst>
          </p:cNvPr>
          <p:cNvSpPr txBox="1">
            <a:spLocks/>
          </p:cNvSpPr>
          <p:nvPr/>
        </p:nvSpPr>
        <p:spPr bwMode="auto">
          <a:xfrm>
            <a:off x="401572" y="1120132"/>
            <a:ext cx="3803729" cy="16643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algn="thaiDist" eaLnBrk="1" hangingPunct="1">
              <a:buFont typeface="Wingdings" pitchFamily="2" charset="2"/>
              <a:buChar char="v"/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มีการจัดบริการส่งเสริมป้องกันปัญหา</a:t>
            </a:r>
          </a:p>
          <a:p>
            <a:pPr algn="thaiDist" eaLnBrk="1" hangingPunct="1"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สุขภาพจิตในคลินิกสูงอายุ ทั้ง </a:t>
            </a:r>
            <a:r>
              <a:rPr lang="th-TH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รพช. 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และ      รพ.สต.  </a:t>
            </a:r>
            <a:endParaRPr lang="en-US" altLang="th-TH" sz="24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cxnSp>
        <p:nvCxnSpPr>
          <p:cNvPr id="10" name="ตัวเชื่อมต่อตรง 9">
            <a:extLst>
              <a:ext uri="{FF2B5EF4-FFF2-40B4-BE49-F238E27FC236}">
                <a16:creationId xmlns:a16="http://schemas.microsoft.com/office/drawing/2014/main" xmlns="" id="{F1E89F77-E56C-4D50-ADBC-A85A5A0071A2}"/>
              </a:ext>
            </a:extLst>
          </p:cNvPr>
          <p:cNvCxnSpPr/>
          <p:nvPr/>
        </p:nvCxnSpPr>
        <p:spPr>
          <a:xfrm>
            <a:off x="6084888" y="61436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ชื่อเรื่อง 1">
            <a:extLst>
              <a:ext uri="{FF2B5EF4-FFF2-40B4-BE49-F238E27FC236}">
                <a16:creationId xmlns:a16="http://schemas.microsoft.com/office/drawing/2014/main" xmlns="" id="{BCF68149-F864-4838-8AAD-F0CD8FE00C4A}"/>
              </a:ext>
            </a:extLst>
          </p:cNvPr>
          <p:cNvSpPr txBox="1">
            <a:spLocks/>
          </p:cNvSpPr>
          <p:nvPr/>
        </p:nvSpPr>
        <p:spPr bwMode="auto">
          <a:xfrm>
            <a:off x="368068" y="2842465"/>
            <a:ext cx="3849978" cy="19835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พัฒนาศักยภาพบุคลากรในการดำเนินงาน</a:t>
            </a:r>
            <a:endParaRPr lang="en-US" altLang="th-TH" sz="23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eaLnBrk="1" hangingPunct="1">
              <a:defRPr/>
            </a:pPr>
            <a:r>
              <a:rPr lang="th-TH" altLang="th-TH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ส่งเสริมสุขภาพจิตและป้องกันปัญหาสุขภาพจิต </a:t>
            </a:r>
            <a:r>
              <a:rPr lang="th-TH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ใน รพช.</a:t>
            </a:r>
            <a:r>
              <a:rPr lang="en-US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รพ.สต. และ อสม. </a:t>
            </a:r>
            <a:endParaRPr lang="en-US" altLang="th-TH" sz="23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eaLnBrk="1" hangingPunct="1">
              <a:defRPr/>
            </a:pPr>
            <a:r>
              <a:rPr lang="th-TH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หลักสูตร </a:t>
            </a:r>
            <a:r>
              <a:rPr lang="en-US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Care Manager/</a:t>
            </a:r>
            <a:r>
              <a:rPr lang="th-TH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</a:t>
            </a:r>
            <a:r>
              <a:rPr lang="en-US" altLang="th-TH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Care Giver </a:t>
            </a:r>
          </a:p>
          <a:p>
            <a:pPr eaLnBrk="1" hangingPunct="1">
              <a:defRPr/>
            </a:pPr>
            <a:endParaRPr lang="en-US" altLang="th-TH" sz="16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04" name="รูปภาพ 46" descr="48636.png">
            <a:extLst>
              <a:ext uri="{FF2B5EF4-FFF2-40B4-BE49-F238E27FC236}">
                <a16:creationId xmlns:a16="http://schemas.microsoft.com/office/drawing/2014/main" xmlns="" id="{7E0D096D-8EB5-46B5-8C03-952616052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0" y="5067300"/>
            <a:ext cx="6254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ชื่อเรื่อง 1">
            <a:extLst>
              <a:ext uri="{FF2B5EF4-FFF2-40B4-BE49-F238E27FC236}">
                <a16:creationId xmlns:a16="http://schemas.microsoft.com/office/drawing/2014/main" xmlns="" id="{B4E32C6E-864B-4FE9-AB48-B4C00FDF18DD}"/>
              </a:ext>
            </a:extLst>
          </p:cNvPr>
          <p:cNvSpPr txBox="1">
            <a:spLocks/>
          </p:cNvSpPr>
          <p:nvPr/>
        </p:nvSpPr>
        <p:spPr bwMode="auto">
          <a:xfrm>
            <a:off x="368068" y="4797424"/>
            <a:ext cx="3849978" cy="2041082"/>
          </a:xfrm>
          <a:prstGeom prst="rect">
            <a:avLst/>
          </a:prstGeom>
          <a:solidFill>
            <a:srgbClr val="FBE5D6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มีการบูรณาการการดำเนินงานส่งเสริมสุขภาพจิตและป้องกันปัญหาสุขภาพจิต</a:t>
            </a:r>
            <a:r>
              <a:rPr lang="en-US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ในกลุ่มผู้สูงอายุ เขตสุขภาพที่ </a:t>
            </a:r>
            <a:r>
              <a:rPr lang="en-US" altLang="th-TH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7</a:t>
            </a:r>
            <a:endParaRPr lang="th-TH" altLang="th-TH" sz="24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37" name="ชื่อเรื่อง 1">
            <a:extLst>
              <a:ext uri="{FF2B5EF4-FFF2-40B4-BE49-F238E27FC236}">
                <a16:creationId xmlns:a16="http://schemas.microsoft.com/office/drawing/2014/main" xmlns="" id="{184589D0-1BA5-4670-8861-B4DEA8EF2D77}"/>
              </a:ext>
            </a:extLst>
          </p:cNvPr>
          <p:cNvSpPr txBox="1">
            <a:spLocks/>
          </p:cNvSpPr>
          <p:nvPr/>
        </p:nvSpPr>
        <p:spPr bwMode="auto">
          <a:xfrm>
            <a:off x="4242053" y="640849"/>
            <a:ext cx="3983890" cy="464037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18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   </a:t>
            </a:r>
            <a:r>
              <a:rPr lang="th-TH" altLang="th-TH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กลุ่มติดบ้านติดเตียง</a:t>
            </a:r>
            <a:endParaRPr lang="en-US" altLang="th-TH" sz="2400" b="1" dirty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38" name="ชื่อเรื่อง 1">
            <a:extLst>
              <a:ext uri="{FF2B5EF4-FFF2-40B4-BE49-F238E27FC236}">
                <a16:creationId xmlns:a16="http://schemas.microsoft.com/office/drawing/2014/main" xmlns="" id="{AE17C740-5BFA-4CB3-B7BB-5D76B50B3737}"/>
              </a:ext>
            </a:extLst>
          </p:cNvPr>
          <p:cNvSpPr txBox="1">
            <a:spLocks/>
          </p:cNvSpPr>
          <p:nvPr/>
        </p:nvSpPr>
        <p:spPr bwMode="auto">
          <a:xfrm>
            <a:off x="5581934" y="3104403"/>
            <a:ext cx="2616712" cy="19748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buFont typeface="Wingdings" pitchFamily="2" charset="2"/>
              <a:buChar char="v"/>
              <a:defRPr/>
            </a:pPr>
            <a:r>
              <a:rPr lang="th-TH" altLang="th-TH" b="1" dirty="0">
                <a:latin typeface="TH SarabunPSK" pitchFamily="34" charset="-34"/>
                <a:cs typeface="TH SarabunPSK" pitchFamily="34" charset="-34"/>
              </a:rPr>
              <a:t>คู่มือ</a:t>
            </a: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การเยี่ยมบ้าน </a:t>
            </a:r>
            <a:endParaRPr lang="th-TH" altLang="th-TH" b="1" dirty="0">
              <a:latin typeface="TH SarabunPSK" pitchFamily="34" charset="-34"/>
              <a:cs typeface="TH SarabunPSK" pitchFamily="34" charset="-34"/>
            </a:endParaRPr>
          </a:p>
          <a:p>
            <a:pPr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 เพื่อดูแลสังคมจิตใจ ผู้สูงอายุ</a:t>
            </a:r>
            <a:endParaRPr lang="en-US" altLang="th-TH" sz="24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0" name="ชื่อเรื่อง 1">
            <a:extLst>
              <a:ext uri="{FF2B5EF4-FFF2-40B4-BE49-F238E27FC236}">
                <a16:creationId xmlns:a16="http://schemas.microsoft.com/office/drawing/2014/main" xmlns="" id="{DC1F9132-6ED6-4FFC-9F17-938F990F2DBB}"/>
              </a:ext>
            </a:extLst>
          </p:cNvPr>
          <p:cNvSpPr txBox="1">
            <a:spLocks/>
          </p:cNvSpPr>
          <p:nvPr/>
        </p:nvSpPr>
        <p:spPr bwMode="auto">
          <a:xfrm>
            <a:off x="4238572" y="5104262"/>
            <a:ext cx="3987371" cy="1734244"/>
          </a:xfrm>
          <a:prstGeom prst="rect">
            <a:avLst/>
          </a:prstGeom>
          <a:solidFill>
            <a:srgbClr val="FBE5D6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ผู้สูงอายุกลุ่มเสี่ยงได้รับการดูแลด้านสุขภาพจิตอย่างต่อเนื่อง</a:t>
            </a:r>
            <a:endParaRPr lang="th-TH" altLang="th-TH" sz="2400" b="1" dirty="0">
              <a:solidFill>
                <a:srgbClr val="203864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41" name="ชื่อเรื่อง 1">
            <a:extLst>
              <a:ext uri="{FF2B5EF4-FFF2-40B4-BE49-F238E27FC236}">
                <a16:creationId xmlns:a16="http://schemas.microsoft.com/office/drawing/2014/main" xmlns="" id="{AD6B3CE1-2631-4B41-8BFA-70D1922A65FE}"/>
              </a:ext>
            </a:extLst>
          </p:cNvPr>
          <p:cNvSpPr txBox="1">
            <a:spLocks/>
          </p:cNvSpPr>
          <p:nvPr/>
        </p:nvSpPr>
        <p:spPr bwMode="auto">
          <a:xfrm>
            <a:off x="4241549" y="1153078"/>
            <a:ext cx="3957097" cy="18933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th-TH" altLang="th-TH" sz="22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ส่งเสริม</a:t>
            </a:r>
            <a:r>
              <a:rPr lang="th-TH" altLang="th-TH" sz="22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เน้นการให้ความรู้ ผู้ดูแลผู้สูงอายุ </a:t>
            </a:r>
          </a:p>
          <a:p>
            <a:pPr marL="285750" indent="-285750" eaLnBrk="1" hangingPunct="1">
              <a:buFont typeface="Wingdings" pitchFamily="2" charset="2"/>
              <a:buChar char="v"/>
              <a:defRPr/>
            </a:pPr>
            <a:r>
              <a:rPr lang="th-TH" altLang="th-TH" sz="2200" b="1" u="sng" dirty="0">
                <a:solidFill>
                  <a:srgbClr val="0000FF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ป้องกัน</a:t>
            </a:r>
            <a:r>
              <a:rPr lang="th-TH" altLang="th-TH" sz="22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เน้น ติดตามเยี่ยมบ้าน การดูแลสังคมจิตใจต่อเนื่อง เฝ้าระวังและคัดกรอง </a:t>
            </a:r>
            <a:r>
              <a:rPr lang="th-TH" altLang="th-TH" sz="2200" b="1" dirty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(แบบประเมิน</a:t>
            </a:r>
            <a:r>
              <a:rPr lang="th-TH" altLang="th-TH" sz="2200" b="1" dirty="0" smtClean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ความเครียด, </a:t>
            </a:r>
            <a:r>
              <a:rPr lang="th-TH" altLang="th-TH" sz="2200" b="1" dirty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และแบบประเมินซึมเศร้า)  </a:t>
            </a:r>
            <a:endParaRPr lang="en-US" altLang="th-TH" sz="2200" b="1" dirty="0">
              <a:solidFill>
                <a:srgbClr val="C00000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eaLnBrk="1" hangingPunct="1">
              <a:defRPr/>
            </a:pPr>
            <a:endParaRPr lang="en-US" altLang="th-TH" sz="1600" b="1" dirty="0">
              <a:solidFill>
                <a:srgbClr val="0000FF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45" name="สี่เหลี่ยมผืนผ้า 17">
            <a:extLst>
              <a:ext uri="{FF2B5EF4-FFF2-40B4-BE49-F238E27FC236}">
                <a16:creationId xmlns:a16="http://schemas.microsoft.com/office/drawing/2014/main" xmlns="" id="{9927CAAE-EA1C-48F0-82A9-7D25642B7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4746" y="1150944"/>
            <a:ext cx="3933605" cy="20562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ขับเคลื่อน </a:t>
            </a:r>
            <a:r>
              <a:rPr lang="en-US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: </a:t>
            </a: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ส่งเสริมให้มีการจัดกิจกรรมสร้างสุข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ในชมรม/โรงเรียนผู้สูงอายุ </a:t>
            </a:r>
            <a:r>
              <a:rPr lang="th-TH" altLang="th-TH" sz="2000" b="1" dirty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(แบบประเมินสุขภาพจิตผู้สูงอายุฉบับ</a:t>
            </a:r>
            <a:r>
              <a:rPr lang="th-TH" altLang="th-TH" sz="2000" b="1" dirty="0" smtClean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สั้น, แบบ</a:t>
            </a:r>
            <a:r>
              <a:rPr lang="th-TH" altLang="th-TH" sz="2000" b="1" dirty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ประเมิน</a:t>
            </a:r>
            <a:r>
              <a:rPr lang="th-TH" altLang="th-TH" sz="2000" b="1" dirty="0" smtClean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ความเครียด, </a:t>
            </a:r>
            <a:r>
              <a:rPr lang="th-TH" altLang="th-TH" sz="2000" b="1" dirty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และแบบประเมินซึมเศร้า)  </a:t>
            </a:r>
            <a:r>
              <a:rPr lang="th-TH" altLang="th-TH" sz="2000" b="1" dirty="0" smtClean="0">
                <a:solidFill>
                  <a:srgbClr val="C00000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</a:t>
            </a:r>
            <a:endParaRPr lang="th-TH" altLang="th-TH" sz="2000" b="1" dirty="0">
              <a:solidFill>
                <a:srgbClr val="C00000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เยี่ยมเสริมพลังในชมรม/โรงเรียนผู้สูงอายุ</a:t>
            </a:r>
          </a:p>
        </p:txBody>
      </p:sp>
      <p:sp>
        <p:nvSpPr>
          <p:cNvPr id="47" name="ชื่อเรื่อง 1">
            <a:extLst>
              <a:ext uri="{FF2B5EF4-FFF2-40B4-BE49-F238E27FC236}">
                <a16:creationId xmlns:a16="http://schemas.microsoft.com/office/drawing/2014/main" xmlns="" id="{FFE989CF-6308-47EE-A74A-6EAB069F4692}"/>
              </a:ext>
            </a:extLst>
          </p:cNvPr>
          <p:cNvSpPr txBox="1">
            <a:spLocks/>
          </p:cNvSpPr>
          <p:nvPr/>
        </p:nvSpPr>
        <p:spPr bwMode="auto">
          <a:xfrm>
            <a:off x="8258395" y="652902"/>
            <a:ext cx="3920563" cy="451078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กลุ่มติดสังคม</a:t>
            </a:r>
            <a:endParaRPr lang="en-US" alt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26" name="รูปภาพ 38" descr="icon_4199.png">
            <a:extLst>
              <a:ext uri="{FF2B5EF4-FFF2-40B4-BE49-F238E27FC236}">
                <a16:creationId xmlns:a16="http://schemas.microsoft.com/office/drawing/2014/main" xmlns="" id="{E6921AF7-92A1-4E9C-B180-F24054CFD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788" y="633413"/>
            <a:ext cx="536575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7" name="รูปภาพ 39" descr="565f77f41626fabe7398c5b0_school_building_icon.png">
            <a:extLst>
              <a:ext uri="{FF2B5EF4-FFF2-40B4-BE49-F238E27FC236}">
                <a16:creationId xmlns:a16="http://schemas.microsoft.com/office/drawing/2014/main" xmlns="" id="{680F59EB-41EF-42D4-BE33-426E942E6E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588963"/>
            <a:ext cx="600075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ชื่อเรื่อง 1">
            <a:extLst>
              <a:ext uri="{FF2B5EF4-FFF2-40B4-BE49-F238E27FC236}">
                <a16:creationId xmlns:a16="http://schemas.microsoft.com/office/drawing/2014/main" xmlns="" id="{25B28F3A-A534-44B6-A61C-3C88D0CC4DDE}"/>
              </a:ext>
            </a:extLst>
          </p:cNvPr>
          <p:cNvSpPr txBox="1">
            <a:spLocks/>
          </p:cNvSpPr>
          <p:nvPr/>
        </p:nvSpPr>
        <p:spPr bwMode="auto">
          <a:xfrm>
            <a:off x="8249312" y="5104262"/>
            <a:ext cx="3942688" cy="17537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th-TH" altLang="th-TH" sz="2000" b="1" dirty="0">
                <a:solidFill>
                  <a:srgbClr val="203864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000" b="1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ผู้สูงอายุมีความสุข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มีกิจกรรมสร้างสุข 5 มิติ ในชมรมผู้สูงอายุ/โรงเรียนผู้สูงอายุ </a:t>
            </a:r>
          </a:p>
        </p:txBody>
      </p:sp>
      <p:sp>
        <p:nvSpPr>
          <p:cNvPr id="64" name="ชื่อเรื่อง 1">
            <a:extLst>
              <a:ext uri="{FF2B5EF4-FFF2-40B4-BE49-F238E27FC236}">
                <a16:creationId xmlns:a16="http://schemas.microsoft.com/office/drawing/2014/main" xmlns="" id="{B9A96D87-3F0F-4F54-BCFB-E170612C7548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896562" y="1544332"/>
            <a:ext cx="2194696" cy="4015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เป้าประสงค์</a:t>
            </a:r>
            <a:endParaRPr lang="en-US" alt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67" name="ชื่อเรื่อง 1">
            <a:extLst>
              <a:ext uri="{FF2B5EF4-FFF2-40B4-BE49-F238E27FC236}">
                <a16:creationId xmlns:a16="http://schemas.microsoft.com/office/drawing/2014/main" xmlns="" id="{11F39E7D-E3E2-46B5-910B-131E2DBC3E65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777355" y="3605850"/>
            <a:ext cx="1968929" cy="4142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Intervention</a:t>
            </a:r>
          </a:p>
        </p:txBody>
      </p:sp>
      <p:sp>
        <p:nvSpPr>
          <p:cNvPr id="68" name="ชื่อเรื่อง 1">
            <a:extLst>
              <a:ext uri="{FF2B5EF4-FFF2-40B4-BE49-F238E27FC236}">
                <a16:creationId xmlns:a16="http://schemas.microsoft.com/office/drawing/2014/main" xmlns="" id="{65DFC695-6435-41C4-9D5C-2691443C01DE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842296" y="5626926"/>
            <a:ext cx="2060576" cy="4015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ผลลัพธ์</a:t>
            </a:r>
            <a:endParaRPr lang="en-US" alt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71" name="ชื่อเรื่อง 1">
            <a:extLst>
              <a:ext uri="{FF2B5EF4-FFF2-40B4-BE49-F238E27FC236}">
                <a16:creationId xmlns:a16="http://schemas.microsoft.com/office/drawing/2014/main" xmlns="" id="{05BD0430-7F38-4132-A1C5-298F4A20C6D3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6272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การขับเคลื่อนงานสุขภาพจิตวัยสูงอายุ  ปีงบประมาณ </a:t>
            </a:r>
            <a:r>
              <a:rPr lang="en-US" alt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en-US" altLang="th-TH" sz="3200" b="1" dirty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pic>
        <p:nvPicPr>
          <p:cNvPr id="8243" name="รูปภาพ 37" descr="hospital-building-icon-6.png">
            <a:extLst>
              <a:ext uri="{FF2B5EF4-FFF2-40B4-BE49-F238E27FC236}">
                <a16:creationId xmlns:a16="http://schemas.microsoft.com/office/drawing/2014/main" xmlns="" id="{CD34FF91-5960-4E48-830D-02A44B08EB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604838"/>
            <a:ext cx="633413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4" name="รูปภาพ 73">
            <a:extLst>
              <a:ext uri="{FF2B5EF4-FFF2-40B4-BE49-F238E27FC236}">
                <a16:creationId xmlns:a16="http://schemas.microsoft.com/office/drawing/2014/main" xmlns="" id="{C7EC71A6-DAC7-48EA-AF85-C9A986892F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25" y="6116638"/>
            <a:ext cx="5540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5" name="รูปภาพ 79">
            <a:extLst>
              <a:ext uri="{FF2B5EF4-FFF2-40B4-BE49-F238E27FC236}">
                <a16:creationId xmlns:a16="http://schemas.microsoft.com/office/drawing/2014/main" xmlns="" id="{D0AFB65A-B661-42AE-B367-1F35A75783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6196013"/>
            <a:ext cx="54451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6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BEAE28CA-E6AE-4CFD-A1D2-DDB4F2B10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2522538"/>
            <a:ext cx="465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47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273CD938-34DC-40E6-97A4-676DE3622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581525"/>
            <a:ext cx="46672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22">
            <a:extLst>
              <a:ext uri="{FF2B5EF4-FFF2-40B4-BE49-F238E27FC236}">
                <a16:creationId xmlns:a16="http://schemas.microsoft.com/office/drawing/2014/main" xmlns="" id="{A353222D-8F17-4576-908B-8908F1506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6263" y="3207224"/>
            <a:ext cx="2515737" cy="1897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endParaRPr lang="th-TH" altLang="th-TH" sz="20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4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คู่มือการจัดกิจกรรม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18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“ความสุข </a:t>
            </a:r>
            <a:r>
              <a:rPr lang="en-US" altLang="th-TH" sz="18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5 </a:t>
            </a:r>
            <a:r>
              <a:rPr lang="th-TH" altLang="th-TH" sz="18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มิติ” สำหรับผู้สูงอายุ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th-TH" altLang="th-TH" sz="24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หลักสูตร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th-TH" altLang="th-TH" sz="2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“นวัตกรสร้างสุขผู้สูงวัย”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th-TH" altLang="th-TH" sz="24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251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07670E48-ED1B-46DB-9921-BCC311057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963" y="2967038"/>
            <a:ext cx="4254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2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F14ECC5B-84FC-4E45-B58E-5D1E8768F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963" y="4987925"/>
            <a:ext cx="4651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3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96EE19E1-4BE4-445A-89F2-546B67393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84475"/>
            <a:ext cx="465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4" name="Picture 6" descr="https://pixabay.com/static/uploads/photo/2013/07/12/14/06/arrows-147744_960_720.png">
            <a:extLst>
              <a:ext uri="{FF2B5EF4-FFF2-40B4-BE49-F238E27FC236}">
                <a16:creationId xmlns:a16="http://schemas.microsoft.com/office/drawing/2014/main" xmlns="" id="{A3F9B989-8F3E-44C6-A099-95652A4EC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4845050"/>
            <a:ext cx="46513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รูปภาพ 1">
            <a:extLst>
              <a:ext uri="{FF2B5EF4-FFF2-40B4-BE49-F238E27FC236}">
                <a16:creationId xmlns:a16="http://schemas.microsoft.com/office/drawing/2014/main" xmlns="" id="{1572190E-69E2-4FF1-B6A4-FFEC4F020D7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38625" y="3105150"/>
            <a:ext cx="1343025" cy="196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รูปภาพ 4">
            <a:extLst>
              <a:ext uri="{FF2B5EF4-FFF2-40B4-BE49-F238E27FC236}">
                <a16:creationId xmlns:a16="http://schemas.microsoft.com/office/drawing/2014/main" xmlns="" id="{0A48991D-4672-47E4-9AFA-0058F9F858F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58175" y="3206750"/>
            <a:ext cx="1417638" cy="1897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7" name="รูปภาพ 79">
            <a:extLst>
              <a:ext uri="{FF2B5EF4-FFF2-40B4-BE49-F238E27FC236}">
                <a16:creationId xmlns:a16="http://schemas.microsoft.com/office/drawing/2014/main" xmlns="" id="{057C0A0E-75D7-476D-B19B-6C4A618EF3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863" y="6196013"/>
            <a:ext cx="544512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818" y="26760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ชื่อเรื่อง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1225"/>
          </a:xfr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altLang="th-TH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แนวทางการติดตามเด็กพัฒนาการล่าช้า</a:t>
            </a:r>
          </a:p>
        </p:txBody>
      </p:sp>
      <p:sp>
        <p:nvSpPr>
          <p:cNvPr id="2051" name="ตัวยึดข้อความ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6463" y="1014413"/>
            <a:ext cx="4040187" cy="509587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alt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ประเด็นปัญหา</a:t>
            </a:r>
            <a:endParaRPr lang="th-TH" altLang="th-TH"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7" name="ตัวยึดเนื้อหา 6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34938" y="3562350"/>
          <a:ext cx="5842222" cy="288486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842222">
                  <a:extLst>
                    <a:ext uri="{9D8B030D-6E8A-4147-A177-3AD203B41FA5}"/>
                  </a:extLst>
                </a:gridCol>
              </a:tblGrid>
              <a:tr h="177420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1.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การบันทึกข้อมูลกระตุ้นพัฒนาการ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2.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การส่งต่อไม่เป็นไปตามระบบที่วางไว้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3.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บาง รพ.ไม่มีระบบการติดตามพัฒนาการล่าช้าที่ชัดเจน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4.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การดูแล</a:t>
                      </a: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ต่อเนื่อง</a:t>
                      </a:r>
                      <a:endParaRPr lang="th-TH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15" marB="4571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1106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5.ผู้ปกครอง / ผู้ดูแลไม่พาบุตรหลานมารับบริการ</a:t>
                      </a:r>
                    </a:p>
                    <a:p>
                      <a:pPr algn="l"/>
                      <a:endParaRPr lang="th-TH" sz="2800" b="1" baseline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15" marB="4571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060" name="ตัวยึดข้อความ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35813" y="1003300"/>
            <a:ext cx="4041775" cy="596900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alt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</a:t>
            </a:r>
            <a:r>
              <a:rPr lang="th-TH" alt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ทางการดำเนินงาน</a:t>
            </a:r>
            <a:endParaRPr lang="th-TH" alt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8" name="ตัวยึดเนื้อหา 7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6156325" y="1758950"/>
          <a:ext cx="5769689" cy="45783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9689">
                  <a:extLst>
                    <a:ext uri="{9D8B030D-6E8A-4147-A177-3AD203B41FA5}"/>
                  </a:extLst>
                </a:gridCol>
              </a:tblGrid>
              <a:tr h="3318345">
                <a:tc>
                  <a:txBody>
                    <a:bodyPr/>
                    <a:lstStyle/>
                    <a:p>
                      <a:pPr marL="269875" indent="-269875" algn="thaiDist">
                        <a:buFont typeface="+mj-lt"/>
                        <a:buAutoNum type="arabicPeriod"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ทบทวนการใช้เครื่องมือ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TEDA4I </a:t>
                      </a: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และการลงข้อมูล 43 แฟ้ม</a:t>
                      </a:r>
                      <a:endParaRPr lang="th-TH" sz="2400" baseline="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630238" indent="-630238" algn="thaiDist">
                        <a:buFont typeface="+mj-lt"/>
                        <a:buNone/>
                      </a:pP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1.2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จัดทำคู่มือแนวทางการดำเนินงานกระตุ้นพัฒนาการ </a:t>
                      </a:r>
                      <a:endParaRPr lang="th-TH" sz="24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630238" indent="-630238" algn="thaiDist">
                        <a:buFont typeface="+mj-lt"/>
                        <a:buNone/>
                      </a:pP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เขต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สุขภาพที่ 7 </a:t>
                      </a:r>
                    </a:p>
                    <a:p>
                      <a:pPr marL="630238" indent="-630238" algn="thaiDist">
                        <a:buFont typeface="+mj-lt"/>
                        <a:buNone/>
                      </a:pP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1.3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อัพเดตข้อมูลบุคลากรทุก 6 เดือน เพื่อวางแผนการ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จัดการ</a:t>
                      </a:r>
                    </a:p>
                    <a:p>
                      <a:pPr marL="630238" indent="-630238" algn="thaiDist">
                        <a:buFont typeface="+mj-lt"/>
                        <a:buNone/>
                      </a:pP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ได้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ทันท่วงที</a:t>
                      </a:r>
                    </a:p>
                    <a:p>
                      <a:pPr marL="269875" indent="-269875" algn="thaiDist">
                        <a:buFont typeface="+mj-lt"/>
                        <a:buNone/>
                      </a:pP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2. รายงานผลการ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ติดตามกระตุ้นพัฒนาการเด็กที่มีปัญหาพัฒนาการล่าช้าให้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ที่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ประชุมระดับเขตทราบ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ทุก</a:t>
                      </a:r>
                      <a:r>
                        <a:rPr lang="th-TH" sz="2400" baseline="0" dirty="0" err="1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ไตรมาส</a:t>
                      </a:r>
                      <a:endParaRPr lang="th-TH" sz="2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09" marB="45709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260005">
                <a:tc>
                  <a:txBody>
                    <a:bodyPr/>
                    <a:lstStyle/>
                    <a:p>
                      <a:pPr marL="265113" indent="-265113" algn="thaiDist">
                        <a:buAutoNum type="arabicPeriod"/>
                      </a:pPr>
                      <a:r>
                        <a:rPr lang="th-TH" sz="2400" b="1" dirty="0">
                          <a:latin typeface="TH SarabunPSK" pitchFamily="34" charset="-34"/>
                          <a:cs typeface="TH SarabunPSK" pitchFamily="34" charset="-34"/>
                        </a:rPr>
                        <a:t>โครงการเฝ้าระวังและติดตามเด็กที่มีปัญหาพัฒนาการล่าช้า</a:t>
                      </a:r>
                      <a:r>
                        <a:rPr lang="th-TH" sz="24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ในพื้นที่เขตสุขภาพที่ </a:t>
                      </a:r>
                      <a:r>
                        <a:rPr lang="th-TH" sz="24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7 (โครงการวิจัย)</a:t>
                      </a:r>
                      <a:endParaRPr lang="th-TH" sz="2400" b="1" baseline="0" dirty="0"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265113" indent="-265113" algn="thaiDist">
                        <a:buAutoNum type="arabicPeriod"/>
                      </a:pPr>
                      <a:r>
                        <a:rPr lang="th-TH" sz="2400" b="1" dirty="0">
                          <a:latin typeface="TH SarabunPSK" pitchFamily="34" charset="-34"/>
                          <a:cs typeface="TH SarabunPSK" pitchFamily="34" charset="-34"/>
                        </a:rPr>
                        <a:t>โครงการ </a:t>
                      </a:r>
                      <a:r>
                        <a:rPr lang="en-US" sz="2400" b="1" dirty="0">
                          <a:latin typeface="TH SarabunPSK" pitchFamily="34" charset="-34"/>
                          <a:cs typeface="TH SarabunPSK" pitchFamily="34" charset="-34"/>
                        </a:rPr>
                        <a:t>smart kid 4.0 </a:t>
                      </a:r>
                      <a:r>
                        <a:rPr lang="th-TH" sz="2400" b="1" dirty="0">
                          <a:latin typeface="TH SarabunPSK" pitchFamily="34" charset="-34"/>
                          <a:cs typeface="TH SarabunPSK" pitchFamily="34" charset="-34"/>
                        </a:rPr>
                        <a:t>(ร่วมกับศูนย์อนามัย)</a:t>
                      </a:r>
                    </a:p>
                  </a:txBody>
                  <a:tcPr marT="45709" marB="45709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" name="ตาราง 2"/>
          <p:cNvGraphicFramePr>
            <a:graphicFrameLocks noGrp="1"/>
          </p:cNvGraphicFramePr>
          <p:nvPr/>
        </p:nvGraphicFramePr>
        <p:xfrm>
          <a:off x="0" y="1609725"/>
          <a:ext cx="5997582" cy="1981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87439">
                  <a:extLst>
                    <a:ext uri="{9D8B030D-6E8A-4147-A177-3AD203B41FA5}"/>
                  </a:extLst>
                </a:gridCol>
                <a:gridCol w="1871664">
                  <a:extLst>
                    <a:ext uri="{9D8B030D-6E8A-4147-A177-3AD203B41FA5}"/>
                  </a:extLst>
                </a:gridCol>
                <a:gridCol w="2000251">
                  <a:extLst>
                    <a:ext uri="{9D8B030D-6E8A-4147-A177-3AD203B41FA5}"/>
                  </a:extLst>
                </a:gridCol>
                <a:gridCol w="1038228">
                  <a:extLst>
                    <a:ext uri="{9D8B030D-6E8A-4147-A177-3AD203B41FA5}"/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สรุปเด็กที่ติดตามไม่ได้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เด็กที่มากระตุ้นพัฒนาการแล้ว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เด็กที่ยังไม่กระตุ้นพัฒนาการ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Loss</a:t>
                      </a:r>
                      <a:r>
                        <a:rPr lang="en-US" sz="1800" b="1" baseline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baseline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ทั้งหมด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155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(กระตุ้นไม่ครบเกณฑ์)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107 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(ติดตามไม่ได้)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262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(60.79</a:t>
                      </a:r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+/- Loss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(อยู่ระหว่างการกระตุ้น)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147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(อยู่ระหว่างการติดตาม)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183</a:t>
                      </a:r>
                    </a:p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(42.46 </a:t>
                      </a:r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ชื่อเรื่อง 1">
            <a:extLst>
              <a:ext uri="{FF2B5EF4-FFF2-40B4-BE49-F238E27FC236}">
                <a16:creationId xmlns:a16="http://schemas.microsoft.com/office/drawing/2014/main" xmlns="" id="{87ED802C-45C2-4F1C-9A90-97E7DE27C8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-6350"/>
            <a:ext cx="12192000" cy="102393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th-TH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ขยายผลโมเดลการสร้างเสริมภูมิคุ้มกันทางใจ ป้องกันภาวะหมดไฟ ดูแลใจคนทำงาน</a:t>
            </a:r>
            <a:br>
              <a:rPr lang="th-TH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EPI – BP Model</a:t>
            </a:r>
            <a:r>
              <a:rPr lang="th-TH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เขตสุขภาพที่ 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7 </a:t>
            </a:r>
            <a:endParaRPr lang="th-TH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219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ชื่อเรื่อง 1">
            <a:extLst>
              <a:ext uri="{FF2B5EF4-FFF2-40B4-BE49-F238E27FC236}">
                <a16:creationId xmlns:a16="http://schemas.microsoft.com/office/drawing/2014/main" xmlns="" id="{B14E2B6E-D95D-4081-BB88-5BDDD157A51F}"/>
              </a:ext>
            </a:extLst>
          </p:cNvPr>
          <p:cNvSpPr txBox="1">
            <a:spLocks/>
          </p:cNvSpPr>
          <p:nvPr/>
        </p:nvSpPr>
        <p:spPr bwMode="auto">
          <a:xfrm>
            <a:off x="4279449" y="1682978"/>
            <a:ext cx="3819128" cy="1187379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คัดกรอง ภาวะเครียด/ซึมเศร้า</a:t>
            </a: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คัดกรอง ภาวะเสี่ยงต่อภาวะหมดไฟในการทำงาน</a:t>
            </a:r>
            <a:endParaRPr lang="en-US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7" name="ชื่อเรื่อง 1">
            <a:extLst>
              <a:ext uri="{FF2B5EF4-FFF2-40B4-BE49-F238E27FC236}">
                <a16:creationId xmlns:a16="http://schemas.microsoft.com/office/drawing/2014/main" xmlns="" id="{814D1C28-E102-4FFA-A8F8-C90D24457ED6}"/>
              </a:ext>
            </a:extLst>
          </p:cNvPr>
          <p:cNvSpPr txBox="1">
            <a:spLocks/>
          </p:cNvSpPr>
          <p:nvPr/>
        </p:nvSpPr>
        <p:spPr bwMode="auto">
          <a:xfrm>
            <a:off x="4305096" y="5713274"/>
            <a:ext cx="3767723" cy="884360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ทำการ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ประเมินซ้ำหลังก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ารเข้าโปรแกรมทันที/</a:t>
            </a:r>
            <a:r>
              <a:rPr lang="en-US" sz="2000" b="1" dirty="0">
                <a:latin typeface="TH SarabunPSK" pitchFamily="34" charset="-34"/>
                <a:cs typeface="TH SarabunPSK" pitchFamily="34" charset="-34"/>
              </a:rPr>
              <a:t>3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เดือน และ </a:t>
            </a:r>
            <a:r>
              <a:rPr lang="en-US" sz="2000" b="1" dirty="0"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เดือน</a:t>
            </a:r>
          </a:p>
        </p:txBody>
      </p:sp>
      <p:sp>
        <p:nvSpPr>
          <p:cNvPr id="28" name="ชื่อเรื่อง 1">
            <a:extLst>
              <a:ext uri="{FF2B5EF4-FFF2-40B4-BE49-F238E27FC236}">
                <a16:creationId xmlns:a16="http://schemas.microsoft.com/office/drawing/2014/main" xmlns="" id="{8FADD220-5B60-467D-8FB8-AD39A40EB3B9}"/>
              </a:ext>
            </a:extLst>
          </p:cNvPr>
          <p:cNvSpPr txBox="1">
            <a:spLocks/>
          </p:cNvSpPr>
          <p:nvPr/>
        </p:nvSpPr>
        <p:spPr bwMode="auto">
          <a:xfrm>
            <a:off x="56517" y="1708736"/>
            <a:ext cx="4059861" cy="1187379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กลุ่มเป้าหมายคณะครูโรงเรียน</a:t>
            </a:r>
          </a:p>
          <a:p>
            <a:pPr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     แก่นนครวิทยาลัย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ชื่อเรื่อง 1">
            <a:extLst>
              <a:ext uri="{FF2B5EF4-FFF2-40B4-BE49-F238E27FC236}">
                <a16:creationId xmlns:a16="http://schemas.microsoft.com/office/drawing/2014/main" xmlns="" id="{2EA68E91-CB3E-4BE6-96C2-0E6274E740CE}"/>
              </a:ext>
            </a:extLst>
          </p:cNvPr>
          <p:cNvSpPr txBox="1">
            <a:spLocks/>
          </p:cNvSpPr>
          <p:nvPr/>
        </p:nvSpPr>
        <p:spPr bwMode="auto">
          <a:xfrm>
            <a:off x="49974" y="2967673"/>
            <a:ext cx="4066403" cy="1257001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โปรแกรม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EPI – BP Model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1" name="ชื่อเรื่อง 1">
            <a:extLst>
              <a:ext uri="{FF2B5EF4-FFF2-40B4-BE49-F238E27FC236}">
                <a16:creationId xmlns:a16="http://schemas.microsoft.com/office/drawing/2014/main" xmlns="" id="{13903ABE-B607-4977-9D33-CBAED98F4F81}"/>
              </a:ext>
            </a:extLst>
          </p:cNvPr>
          <p:cNvSpPr txBox="1">
            <a:spLocks/>
          </p:cNvSpPr>
          <p:nvPr/>
        </p:nvSpPr>
        <p:spPr bwMode="auto">
          <a:xfrm>
            <a:off x="49974" y="4330691"/>
            <a:ext cx="4059861" cy="1498513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แบบคัดประเมิน</a:t>
            </a: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คัดกรองคัดกรองภาวะเครียด/ซึมเศร้า </a:t>
            </a: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แบบประเมินคัดกรองภาวะเสี่ยงต่อภาวะหมดไฟในการทำงาน</a:t>
            </a:r>
            <a:endParaRPr lang="en-US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ชื่อเรื่อง 1">
            <a:extLst>
              <a:ext uri="{FF2B5EF4-FFF2-40B4-BE49-F238E27FC236}">
                <a16:creationId xmlns:a16="http://schemas.microsoft.com/office/drawing/2014/main" xmlns="" id="{9447762B-AD45-4503-AB72-C9595BC4670F}"/>
              </a:ext>
            </a:extLst>
          </p:cNvPr>
          <p:cNvSpPr txBox="1">
            <a:spLocks/>
          </p:cNvSpPr>
          <p:nvPr/>
        </p:nvSpPr>
        <p:spPr bwMode="auto">
          <a:xfrm>
            <a:off x="4291808" y="4492387"/>
            <a:ext cx="3773206" cy="1021740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u="sng" dirty="0">
                <a:latin typeface="TH SarabunPSK" pitchFamily="34" charset="-34"/>
                <a:cs typeface="TH SarabunPSK" pitchFamily="34" charset="-34"/>
              </a:rPr>
              <a:t>กลุ่มเสี่ยง</a:t>
            </a:r>
            <a:r>
              <a:rPr lang="en-US" altLang="th-TH" sz="2000" b="1" u="sng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000" b="1" i="1" dirty="0">
                <a:latin typeface="TH SarabunPSK" pitchFamily="34" charset="-34"/>
                <a:cs typeface="TH SarabunPSK" pitchFamily="34" charset="-34"/>
              </a:rPr>
              <a:t>เข้าโปรแกรม </a:t>
            </a:r>
            <a:r>
              <a:rPr lang="en-US" sz="2000" b="1" i="1" dirty="0">
                <a:latin typeface="TH SarabunPSK" pitchFamily="34" charset="-34"/>
                <a:cs typeface="TH SarabunPSK" pitchFamily="34" charset="-34"/>
              </a:rPr>
              <a:t>EPI – BP Model</a:t>
            </a:r>
            <a:endParaRPr lang="th-TH" altLang="en-US" sz="2000" b="1" i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ดูแลใจผู้ที่มีภาวะเสี่ยงต่อภาวะหมดไฟในการทำงาน</a:t>
            </a:r>
            <a:endParaRPr lang="en-US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3" name="ชื่อเรื่อง 1">
            <a:extLst>
              <a:ext uri="{FF2B5EF4-FFF2-40B4-BE49-F238E27FC236}">
                <a16:creationId xmlns:a16="http://schemas.microsoft.com/office/drawing/2014/main" xmlns="" id="{C8161A8F-8F00-41F7-939D-CA3077AF7A47}"/>
              </a:ext>
            </a:extLst>
          </p:cNvPr>
          <p:cNvSpPr txBox="1">
            <a:spLocks/>
          </p:cNvSpPr>
          <p:nvPr/>
        </p:nvSpPr>
        <p:spPr bwMode="auto">
          <a:xfrm>
            <a:off x="4294053" y="2980579"/>
            <a:ext cx="3804524" cy="1317060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กลุ่มปกติ 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ให้คำปรึกษาสุขภาพจิต</a:t>
            </a:r>
            <a:endParaRPr lang="th-TH" alt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u="sng" dirty="0">
                <a:latin typeface="TH SarabunPSK" pitchFamily="34" charset="-34"/>
                <a:cs typeface="TH SarabunPSK" pitchFamily="34" charset="-34"/>
              </a:rPr>
              <a:t>กลุ่มเสี่ยง 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ตรวจประเมินสุขภาพจิต ด้วยเครื่อง </a:t>
            </a:r>
            <a:endParaRPr lang="en-US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defRPr/>
            </a:pPr>
            <a:r>
              <a:rPr lang="en-US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Bio-Feedback 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ให้สุขภาพจิตศึกษา</a:t>
            </a:r>
          </a:p>
        </p:txBody>
      </p:sp>
      <p:sp>
        <p:nvSpPr>
          <p:cNvPr id="35" name="ชื่อเรื่อง 1">
            <a:extLst>
              <a:ext uri="{FF2B5EF4-FFF2-40B4-BE49-F238E27FC236}">
                <a16:creationId xmlns:a16="http://schemas.microsoft.com/office/drawing/2014/main" xmlns="" id="{A09D34A1-381D-4D99-B9D1-113F5CE9F7F8}"/>
              </a:ext>
            </a:extLst>
          </p:cNvPr>
          <p:cNvSpPr txBox="1">
            <a:spLocks/>
          </p:cNvSpPr>
          <p:nvPr/>
        </p:nvSpPr>
        <p:spPr bwMode="auto">
          <a:xfrm>
            <a:off x="8247503" y="1682978"/>
            <a:ext cx="3829281" cy="2562059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endParaRPr lang="th-TH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ภาวะเสี่ยงต่อภาวะหมดไฟในการทำงาน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ลดลง</a:t>
            </a:r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หมดไป 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คนวัยทำงานสามารถดูแลใจตนเอง    ให้คำแนะนำกับบุคคลในองค์กรได้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และส่งผลให้มีความสุขและคุณภาพชีวิตที่ดีขึ้น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       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ชื่อเรื่อง 1">
            <a:extLst>
              <a:ext uri="{FF2B5EF4-FFF2-40B4-BE49-F238E27FC236}">
                <a16:creationId xmlns:a16="http://schemas.microsoft.com/office/drawing/2014/main" xmlns="" id="{C9D6D0A6-C81E-4BDD-85A1-B412CB757D73}"/>
              </a:ext>
            </a:extLst>
          </p:cNvPr>
          <p:cNvSpPr txBox="1">
            <a:spLocks/>
          </p:cNvSpPr>
          <p:nvPr/>
        </p:nvSpPr>
        <p:spPr bwMode="auto">
          <a:xfrm>
            <a:off x="146642" y="1115711"/>
            <a:ext cx="3776578" cy="477114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ปัจจัยนำเข้า</a:t>
            </a:r>
          </a:p>
        </p:txBody>
      </p:sp>
      <p:sp>
        <p:nvSpPr>
          <p:cNvPr id="43" name="ชื่อเรื่อง 1">
            <a:extLst>
              <a:ext uri="{FF2B5EF4-FFF2-40B4-BE49-F238E27FC236}">
                <a16:creationId xmlns:a16="http://schemas.microsoft.com/office/drawing/2014/main" xmlns="" id="{184589D0-1BA5-4670-8861-B4DEA8EF2D77}"/>
              </a:ext>
            </a:extLst>
          </p:cNvPr>
          <p:cNvSpPr txBox="1">
            <a:spLocks/>
          </p:cNvSpPr>
          <p:nvPr/>
        </p:nvSpPr>
        <p:spPr bwMode="auto">
          <a:xfrm>
            <a:off x="4292216" y="1112182"/>
            <a:ext cx="3759951" cy="464037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กระบวนการ</a:t>
            </a:r>
          </a:p>
        </p:txBody>
      </p:sp>
      <p:sp>
        <p:nvSpPr>
          <p:cNvPr id="44" name="ชื่อเรื่อง 1">
            <a:extLst>
              <a:ext uri="{FF2B5EF4-FFF2-40B4-BE49-F238E27FC236}">
                <a16:creationId xmlns:a16="http://schemas.microsoft.com/office/drawing/2014/main" xmlns="" id="{FFE989CF-6308-47EE-A74A-6EAB069F4692}"/>
              </a:ext>
            </a:extLst>
          </p:cNvPr>
          <p:cNvSpPr txBox="1">
            <a:spLocks/>
          </p:cNvSpPr>
          <p:nvPr/>
        </p:nvSpPr>
        <p:spPr bwMode="auto">
          <a:xfrm>
            <a:off x="8327381" y="1115989"/>
            <a:ext cx="3778894" cy="451078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ผลลัพธ์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ชื่อเรื่อง 1">
            <a:extLst>
              <a:ext uri="{FF2B5EF4-FFF2-40B4-BE49-F238E27FC236}">
                <a16:creationId xmlns:a16="http://schemas.microsoft.com/office/drawing/2014/main" xmlns="" id="{87ED802C-45C2-4F1C-9A90-97E7DE27C8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-6350"/>
            <a:ext cx="12192000" cy="9302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แผนงานสร้างความรอบรู้ด้านสุขภาพจิตแก่ประชาชนเขตสุขภาพที่ </a:t>
            </a:r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219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ชื่อเรื่อง 1">
            <a:extLst>
              <a:ext uri="{FF2B5EF4-FFF2-40B4-BE49-F238E27FC236}">
                <a16:creationId xmlns:a16="http://schemas.microsoft.com/office/drawing/2014/main" xmlns="" id="{B14E2B6E-D95D-4081-BB88-5BDDD157A51F}"/>
              </a:ext>
            </a:extLst>
          </p:cNvPr>
          <p:cNvSpPr txBox="1">
            <a:spLocks/>
          </p:cNvSpPr>
          <p:nvPr/>
        </p:nvSpPr>
        <p:spPr bwMode="auto">
          <a:xfrm>
            <a:off x="4279449" y="1682978"/>
            <a:ext cx="3819128" cy="1187379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คัดเลือกพื้นที่เป้าหมาย รพ.สต. สมัครเข้าร่วมพัฒนาความรอบรู้ด้านสุขภาพ จังหวัดละ 10 แห่งรวมทั้งสิ้น 40 แห่ง </a:t>
            </a:r>
          </a:p>
        </p:txBody>
      </p:sp>
      <p:sp>
        <p:nvSpPr>
          <p:cNvPr id="27" name="ชื่อเรื่อง 1">
            <a:extLst>
              <a:ext uri="{FF2B5EF4-FFF2-40B4-BE49-F238E27FC236}">
                <a16:creationId xmlns:a16="http://schemas.microsoft.com/office/drawing/2014/main" xmlns="" id="{814D1C28-E102-4FFA-A8F8-C90D24457ED6}"/>
              </a:ext>
            </a:extLst>
          </p:cNvPr>
          <p:cNvSpPr txBox="1">
            <a:spLocks/>
          </p:cNvSpPr>
          <p:nvPr/>
        </p:nvSpPr>
        <p:spPr bwMode="auto">
          <a:xfrm>
            <a:off x="4279449" y="5713273"/>
            <a:ext cx="3968053" cy="1046301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การประเมินผลความรอบรู้ด้านสุขภาพจิต โดยการประเมินหลังทันที และประเมินหลัง 3 เดือน</a:t>
            </a:r>
          </a:p>
          <a:p>
            <a:pPr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ในกลุ่มเป้าหมายผ่าน เว็บไซด์ หรือ แอพพลิเคชั่น</a:t>
            </a:r>
          </a:p>
        </p:txBody>
      </p:sp>
      <p:sp>
        <p:nvSpPr>
          <p:cNvPr id="28" name="ชื่อเรื่อง 1">
            <a:extLst>
              <a:ext uri="{FF2B5EF4-FFF2-40B4-BE49-F238E27FC236}">
                <a16:creationId xmlns:a16="http://schemas.microsoft.com/office/drawing/2014/main" xmlns="" id="{8FADD220-5B60-467D-8FB8-AD39A40EB3B9}"/>
              </a:ext>
            </a:extLst>
          </p:cNvPr>
          <p:cNvSpPr txBox="1">
            <a:spLocks/>
          </p:cNvSpPr>
          <p:nvPr/>
        </p:nvSpPr>
        <p:spPr bwMode="auto">
          <a:xfrm>
            <a:off x="56517" y="1708736"/>
            <a:ext cx="4059861" cy="1187379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กลุ่มเป้าหมาย ประกอบด้วยประชาชนอายุ 15 ปีขึ้นไป</a:t>
            </a: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ใน รพ.สต จำนวน 30 คน</a:t>
            </a:r>
          </a:p>
        </p:txBody>
      </p:sp>
      <p:sp>
        <p:nvSpPr>
          <p:cNvPr id="22" name="ชื่อเรื่อง 1">
            <a:extLst>
              <a:ext uri="{FF2B5EF4-FFF2-40B4-BE49-F238E27FC236}">
                <a16:creationId xmlns:a16="http://schemas.microsoft.com/office/drawing/2014/main" xmlns="" id="{2EA68E91-CB3E-4BE6-96C2-0E6274E740CE}"/>
              </a:ext>
            </a:extLst>
          </p:cNvPr>
          <p:cNvSpPr txBox="1">
            <a:spLocks/>
          </p:cNvSpPr>
          <p:nvPr/>
        </p:nvSpPr>
        <p:spPr bwMode="auto">
          <a:xfrm>
            <a:off x="49974" y="2967673"/>
            <a:ext cx="4066403" cy="1257001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โปรแกรมความรอบรู้ด้านสุขภาพจิต</a:t>
            </a:r>
          </a:p>
        </p:txBody>
      </p:sp>
      <p:sp>
        <p:nvSpPr>
          <p:cNvPr id="31" name="ชื่อเรื่อง 1">
            <a:extLst>
              <a:ext uri="{FF2B5EF4-FFF2-40B4-BE49-F238E27FC236}">
                <a16:creationId xmlns:a16="http://schemas.microsoft.com/office/drawing/2014/main" xmlns="" id="{13903ABE-B607-4977-9D33-CBAED98F4F81}"/>
              </a:ext>
            </a:extLst>
          </p:cNvPr>
          <p:cNvSpPr txBox="1">
            <a:spLocks/>
          </p:cNvSpPr>
          <p:nvPr/>
        </p:nvSpPr>
        <p:spPr bwMode="auto">
          <a:xfrm>
            <a:off x="49974" y="4330691"/>
            <a:ext cx="4059861" cy="1498513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แบบประเมินผลผ่าน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 Web/Application </a:t>
            </a:r>
          </a:p>
        </p:txBody>
      </p:sp>
      <p:sp>
        <p:nvSpPr>
          <p:cNvPr id="32" name="ชื่อเรื่อง 1">
            <a:extLst>
              <a:ext uri="{FF2B5EF4-FFF2-40B4-BE49-F238E27FC236}">
                <a16:creationId xmlns:a16="http://schemas.microsoft.com/office/drawing/2014/main" xmlns="" id="{9447762B-AD45-4503-AB72-C9595BC4670F}"/>
              </a:ext>
            </a:extLst>
          </p:cNvPr>
          <p:cNvSpPr txBox="1">
            <a:spLocks/>
          </p:cNvSpPr>
          <p:nvPr/>
        </p:nvSpPr>
        <p:spPr bwMode="auto">
          <a:xfrm>
            <a:off x="4291808" y="4492387"/>
            <a:ext cx="3773206" cy="1021740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en-US" altLang="th-TH" sz="2000" b="1" dirty="0">
                <a:latin typeface="TH SarabunPSK" pitchFamily="34" charset="-34"/>
                <a:cs typeface="TH SarabunPSK" pitchFamily="34" charset="-34"/>
              </a:rPr>
              <a:t>Implement Program </a:t>
            </a: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ในกลุ่มเป้าหมายที่ได้สมัครเข้าร่วม และ ประเมินความรอบรู้ก่อนการใช้โปรแกรม</a:t>
            </a:r>
          </a:p>
        </p:txBody>
      </p:sp>
      <p:sp>
        <p:nvSpPr>
          <p:cNvPr id="33" name="ชื่อเรื่อง 1">
            <a:extLst>
              <a:ext uri="{FF2B5EF4-FFF2-40B4-BE49-F238E27FC236}">
                <a16:creationId xmlns:a16="http://schemas.microsoft.com/office/drawing/2014/main" xmlns="" id="{C8161A8F-8F00-41F7-939D-CA3077AF7A47}"/>
              </a:ext>
            </a:extLst>
          </p:cNvPr>
          <p:cNvSpPr txBox="1">
            <a:spLocks/>
          </p:cNvSpPr>
          <p:nvPr/>
        </p:nvSpPr>
        <p:spPr bwMode="auto">
          <a:xfrm>
            <a:off x="4294053" y="2980579"/>
            <a:ext cx="3804524" cy="1317060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buFont typeface="Wingdings" pitchFamily="2" charset="2"/>
              <a:buChar char="v"/>
              <a:defRPr/>
            </a:pPr>
            <a:r>
              <a:rPr lang="th-TH" alt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 7 สนับสนุนวิทยากร และดำเนินการฝึกอบรมโดยใช้โปรแกรมสร้างความรอบรู้ด้านสุขภาพจิต ประมาณ เดือน มีนาคม 2561</a:t>
            </a:r>
          </a:p>
        </p:txBody>
      </p:sp>
      <p:sp>
        <p:nvSpPr>
          <p:cNvPr id="35" name="ชื่อเรื่อง 1">
            <a:extLst>
              <a:ext uri="{FF2B5EF4-FFF2-40B4-BE49-F238E27FC236}">
                <a16:creationId xmlns:a16="http://schemas.microsoft.com/office/drawing/2014/main" xmlns="" id="{A09D34A1-381D-4D99-B9D1-113F5CE9F7F8}"/>
              </a:ext>
            </a:extLst>
          </p:cNvPr>
          <p:cNvSpPr txBox="1">
            <a:spLocks/>
          </p:cNvSpPr>
          <p:nvPr/>
        </p:nvSpPr>
        <p:spPr bwMode="auto">
          <a:xfrm>
            <a:off x="8247503" y="1682978"/>
            <a:ext cx="3829281" cy="2193563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endParaRPr lang="th-TH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ประชาชนมีความรอบรู้ด้านสุขภาพจิตสามารถนำไปใช้ในการให้คำแนะนำ แก่ครอบครัว ชุมชน ส่งผลให้มีความสุขและคุณภาพชีวิตที่ดีขึ้น</a:t>
            </a:r>
          </a:p>
          <a:p>
            <a:pPr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       </a:t>
            </a:r>
            <a:endParaRPr lang="en-US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ชื่อเรื่อง 1">
            <a:extLst>
              <a:ext uri="{FF2B5EF4-FFF2-40B4-BE49-F238E27FC236}">
                <a16:creationId xmlns:a16="http://schemas.microsoft.com/office/drawing/2014/main" xmlns="" id="{C9D6D0A6-C81E-4BDD-85A1-B412CB757D73}"/>
              </a:ext>
            </a:extLst>
          </p:cNvPr>
          <p:cNvSpPr txBox="1">
            <a:spLocks/>
          </p:cNvSpPr>
          <p:nvPr/>
        </p:nvSpPr>
        <p:spPr bwMode="auto">
          <a:xfrm>
            <a:off x="146642" y="1115711"/>
            <a:ext cx="3776578" cy="477114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ปัจจัยนำเข้า</a:t>
            </a:r>
          </a:p>
        </p:txBody>
      </p:sp>
      <p:sp>
        <p:nvSpPr>
          <p:cNvPr id="43" name="ชื่อเรื่อง 1">
            <a:extLst>
              <a:ext uri="{FF2B5EF4-FFF2-40B4-BE49-F238E27FC236}">
                <a16:creationId xmlns:a16="http://schemas.microsoft.com/office/drawing/2014/main" xmlns="" id="{184589D0-1BA5-4670-8861-B4DEA8EF2D77}"/>
              </a:ext>
            </a:extLst>
          </p:cNvPr>
          <p:cNvSpPr txBox="1">
            <a:spLocks/>
          </p:cNvSpPr>
          <p:nvPr/>
        </p:nvSpPr>
        <p:spPr bwMode="auto">
          <a:xfrm>
            <a:off x="4292216" y="1112182"/>
            <a:ext cx="3759951" cy="464037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กระบวนการ</a:t>
            </a:r>
          </a:p>
        </p:txBody>
      </p:sp>
      <p:sp>
        <p:nvSpPr>
          <p:cNvPr id="44" name="ชื่อเรื่อง 1">
            <a:extLst>
              <a:ext uri="{FF2B5EF4-FFF2-40B4-BE49-F238E27FC236}">
                <a16:creationId xmlns:a16="http://schemas.microsoft.com/office/drawing/2014/main" xmlns="" id="{FFE989CF-6308-47EE-A74A-6EAB069F4692}"/>
              </a:ext>
            </a:extLst>
          </p:cNvPr>
          <p:cNvSpPr txBox="1">
            <a:spLocks/>
          </p:cNvSpPr>
          <p:nvPr/>
        </p:nvSpPr>
        <p:spPr bwMode="auto">
          <a:xfrm>
            <a:off x="8327381" y="1115989"/>
            <a:ext cx="3778894" cy="451078"/>
          </a:xfrm>
          <a:prstGeom prst="rect">
            <a:avLst/>
          </a:prstGeom>
          <a:solidFill>
            <a:srgbClr val="FFDBFF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th-TH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ผลลัพธ์</a:t>
            </a:r>
          </a:p>
        </p:txBody>
      </p:sp>
    </p:spTree>
    <p:extLst>
      <p:ext uri="{BB962C8B-B14F-4D97-AF65-F5344CB8AC3E}">
        <p14:creationId xmlns:p14="http://schemas.microsoft.com/office/powerpoint/2010/main" val="75226971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Placeholder 5">
            <a:extLst>
              <a:ext uri="{FF2B5EF4-FFF2-40B4-BE49-F238E27FC236}">
                <a16:creationId xmlns:a16="http://schemas.microsoft.com/office/drawing/2014/main" xmlns="" id="{2FD11CCE-1141-497E-867C-AB9862B91681}"/>
              </a:ext>
            </a:extLst>
          </p:cNvPr>
          <p:cNvSpPr>
            <a:spLocks/>
          </p:cNvSpPr>
          <p:nvPr/>
        </p:nvSpPr>
        <p:spPr bwMode="auto">
          <a:xfrm>
            <a:off x="1" y="2214"/>
            <a:ext cx="12118258" cy="129422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การขยายผลโครงการพัฒนาศักยภาพอาสาสมัครสาธารณสุขประจำหมู่บ้าน</a:t>
            </a:r>
            <a:r>
              <a:rPr lang="th-TH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เชี่ยวชาญ</a:t>
            </a:r>
          </a:p>
          <a:p>
            <a:pPr algn="ctr" eaLnBrk="1" hangingPunct="1">
              <a:defRPr/>
            </a:pPr>
            <a:r>
              <a:rPr lang="th-TH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สาขา</a:t>
            </a:r>
            <a:r>
              <a:rPr lang="th-TH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สุขภาพจิตชุมชน 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7" name="สี่เหลี่ยมมุมมน 46">
            <a:extLst>
              <a:ext uri="{FF2B5EF4-FFF2-40B4-BE49-F238E27FC236}">
                <a16:creationId xmlns:a16="http://schemas.microsoft.com/office/drawing/2014/main" xmlns="" id="{AA1AC07C-7803-4783-B2B7-7049464A1504}"/>
              </a:ext>
            </a:extLst>
          </p:cNvPr>
          <p:cNvSpPr/>
          <p:nvPr/>
        </p:nvSpPr>
        <p:spPr>
          <a:xfrm>
            <a:off x="341313" y="1639888"/>
            <a:ext cx="4318000" cy="50927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u="sng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พัฒนาองค์ความรู้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บทบาท </a:t>
            </a:r>
            <a:r>
              <a:rPr lang="th-TH" sz="2400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อส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ม.เชี่ยวชาญสาขาสุขภาพจิตชุมชน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บทบาทการให้คำปรึกษาเบื้องต้น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พัฒนาการเด็กและการส่งเสริมพัฒนาการเด็ก</a:t>
            </a:r>
          </a:p>
          <a:p>
            <a:pPr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  แรกเกิด 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–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ปี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การดูแลสุขภาพจิตวัยเรียน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การดูแลสุขภาพจิตวัยรุ่น	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การดูแลสุขภาพจิตวัยทำงาน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การดูแลสุขภาพจิตวัยสูงอายุ</a:t>
            </a: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การดูแลจิตใจเมื่อเกิดเหตุการณ์วิกฤติ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การสร้างการมีส่วนร่วมในชุมชนเพื่อชุมชน</a:t>
            </a:r>
          </a:p>
          <a:p>
            <a:pPr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   สุขภาพจิตดี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h-TH" sz="2400" b="1" u="sng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การดูแลผู้ป่วยจิตเวชในชุมชน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222" name="สี่เหลี่ยมผืนผ้า 51">
            <a:extLst>
              <a:ext uri="{FF2B5EF4-FFF2-40B4-BE49-F238E27FC236}">
                <a16:creationId xmlns:a16="http://schemas.microsoft.com/office/drawing/2014/main" xmlns="" id="{D7ABC576-483E-4A6C-8447-B218D41BC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88" y="5295900"/>
            <a:ext cx="337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b="1">
                <a:solidFill>
                  <a:srgbClr val="2B897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altLang="en-US">
              <a:latin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8209" name="Picture 49" descr="C:\Users\Administrator\Desktop\280943.jpg">
            <a:extLst>
              <a:ext uri="{FF2B5EF4-FFF2-40B4-BE49-F238E27FC236}">
                <a16:creationId xmlns:a16="http://schemas.microsoft.com/office/drawing/2014/main" xmlns="" id="{29BC7935-8602-427A-905F-7280D0FDE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18000" contrast="16000"/>
          </a:blip>
          <a:srcRect l="8713" r="3539"/>
          <a:stretch>
            <a:fillRect/>
          </a:stretch>
        </p:blipFill>
        <p:spPr bwMode="auto">
          <a:xfrm>
            <a:off x="5297488" y="2309813"/>
            <a:ext cx="2493962" cy="3509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ชื่อเรื่อง 1">
            <a:extLst>
              <a:ext uri="{FF2B5EF4-FFF2-40B4-BE49-F238E27FC236}">
                <a16:creationId xmlns:a16="http://schemas.microsoft.com/office/drawing/2014/main" xmlns="" id="{5186079B-EFF2-4D4E-9C30-293BCBB3134C}"/>
              </a:ext>
            </a:extLst>
          </p:cNvPr>
          <p:cNvSpPr txBox="1">
            <a:spLocks/>
          </p:cNvSpPr>
          <p:nvPr/>
        </p:nvSpPr>
        <p:spPr bwMode="auto">
          <a:xfrm>
            <a:off x="8446712" y="1640646"/>
            <a:ext cx="3099294" cy="4882984"/>
          </a:xfrm>
          <a:prstGeom prst="rect">
            <a:avLst/>
          </a:prstGeom>
          <a:solidFill>
            <a:srgbClr val="D6FFD5"/>
          </a:solidFill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th-TH" altLang="th-TH" sz="2400" b="1" u="sng" dirty="0">
                <a:latin typeface="TH SarabunPSK" pitchFamily="34" charset="-34"/>
                <a:cs typeface="TH SarabunPSK" pitchFamily="34" charset="-34"/>
              </a:rPr>
              <a:t>พัฒนาองค์ความรู้</a:t>
            </a:r>
            <a:endParaRPr lang="en-US" altLang="th-TH" sz="2400" b="1" u="sng" dirty="0">
              <a:latin typeface="TH SarabunPSK" pitchFamily="34" charset="-34"/>
              <a:cs typeface="TH SarabunPSK" pitchFamily="34" charset="-34"/>
            </a:endParaRPr>
          </a:p>
          <a:p>
            <a:pPr algn="ctr"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เรื่องการดูแลผู้ป่วยจิตเวชในชุมชน</a:t>
            </a:r>
          </a:p>
          <a:p>
            <a:pPr algn="ctr">
              <a:defRPr/>
            </a:pPr>
            <a:endParaRPr lang="th-TH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 algn="ctr">
              <a:defRPr/>
            </a:pPr>
            <a:r>
              <a:rPr lang="th-TH" altLang="th-TH" sz="2400" b="1" u="sng" dirty="0">
                <a:latin typeface="TH SarabunPSK" pitchFamily="34" charset="-34"/>
                <a:cs typeface="TH SarabunPSK" pitchFamily="34" charset="-34"/>
              </a:rPr>
              <a:t>กลุ่มเป้าหมาย</a:t>
            </a:r>
          </a:p>
          <a:p>
            <a:pPr algn="ctr"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อาสาสมัครสาธารณสุขประจำหมู่บ้าน (อสม.)</a:t>
            </a:r>
          </a:p>
          <a:p>
            <a:pPr algn="ctr">
              <a:defRPr/>
            </a:pPr>
            <a:endParaRPr lang="th-TH" altLang="th-TH" sz="2400" b="1" dirty="0">
              <a:latin typeface="TH SarabunPSK" pitchFamily="34" charset="-34"/>
              <a:cs typeface="TH SarabunPSK" pitchFamily="34" charset="-34"/>
            </a:endParaRPr>
          </a:p>
          <a:p>
            <a:pPr algn="ctr">
              <a:defRPr/>
            </a:pPr>
            <a:r>
              <a:rPr lang="th-TH" altLang="th-TH" sz="2400" b="1" u="sng" dirty="0">
                <a:latin typeface="TH SarabunPSK" pitchFamily="34" charset="-34"/>
                <a:cs typeface="TH SarabunPSK" pitchFamily="34" charset="-34"/>
              </a:rPr>
              <a:t>พื้นที่เป้าหมาย </a:t>
            </a:r>
          </a:p>
          <a:p>
            <a:pPr algn="ctr"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(นำร่องหมู่บ้านที่มีผู้ป่วยจิตเวชในชุมชน)</a:t>
            </a:r>
          </a:p>
          <a:p>
            <a:pPr algn="ctr">
              <a:defRPr/>
            </a:pP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เขตสุขภาพที่ </a:t>
            </a:r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7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7" y="16962"/>
            <a:ext cx="718601" cy="88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Box 19">
            <a:extLst>
              <a:ext uri="{FF2B5EF4-FFF2-40B4-BE49-F238E27FC236}">
                <a16:creationId xmlns:a16="http://schemas.microsoft.com/office/drawing/2014/main" xmlns="" id="{2B2905DF-3D13-43F9-9FE6-861372CD1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45" y="1111955"/>
            <a:ext cx="3549650" cy="6461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 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2560 - 2561</a:t>
            </a:r>
            <a:endParaRPr lang="th-TH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4039" name="TextBox 19">
            <a:extLst>
              <a:ext uri="{FF2B5EF4-FFF2-40B4-BE49-F238E27FC236}">
                <a16:creationId xmlns:a16="http://schemas.microsoft.com/office/drawing/2014/main" xmlns="" id="{E21EEB4B-3BB4-4A7C-A221-358E4A4B5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8221" y="1172369"/>
            <a:ext cx="3311525" cy="6461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ปี 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2562</a:t>
            </a:r>
            <a:endParaRPr lang="th-TH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à¹à¸à¸§à¸à¸´à¸à¸à¸¸à¸¡à¸à¸à¸à¹à¸§à¸¢à¸¡à¸·à¸­à¸à¸­à¸à¸à¸¹à¹à¸à¸à¸ à¸²à¸à¸à¹à¸²à¸¢à¸à¸£à¸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6226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กล่องข้อความ 4"/>
          <p:cNvSpPr txBox="1"/>
          <p:nvPr/>
        </p:nvSpPr>
        <p:spPr>
          <a:xfrm>
            <a:off x="3717237" y="3006179"/>
            <a:ext cx="6003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8800" b="1" dirty="0">
                <a:solidFill>
                  <a:schemeClr val="bg1"/>
                </a:solidFill>
                <a:latin typeface="Ekkamai Standard" panose="02000506000000020003" pitchFamily="2" charset="0"/>
                <a:cs typeface="Ekkamai Standard" panose="02000506000000020003" pitchFamily="2" charset="0"/>
              </a:rPr>
              <a:t> ขอบคุณค่ะ</a:t>
            </a: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3717237" y="2085173"/>
            <a:ext cx="6003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7200" b="1" dirty="0">
                <a:solidFill>
                  <a:schemeClr val="bg1"/>
                </a:solidFill>
                <a:latin typeface="Ekkamai Standard" panose="02000506000000020003" pitchFamily="2" charset="0"/>
                <a:cs typeface="Ekkamai Standard" panose="02000506000000020003" pitchFamily="2" charset="0"/>
              </a:rPr>
              <a:t>จบการนำเสนอ</a:t>
            </a:r>
          </a:p>
        </p:txBody>
      </p:sp>
    </p:spTree>
    <p:extLst>
      <p:ext uri="{BB962C8B-B14F-4D97-AF65-F5344CB8AC3E}">
        <p14:creationId xmlns:p14="http://schemas.microsoft.com/office/powerpoint/2010/main" val="210568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3648"/>
            <a:ext cx="12192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สี่เหลี่ยมผืนผ้า 11"/>
          <p:cNvSpPr/>
          <p:nvPr/>
        </p:nvSpPr>
        <p:spPr>
          <a:xfrm>
            <a:off x="0" y="0"/>
            <a:ext cx="12192000" cy="985838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altLang="th-TH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แนวทางการขับเคลื่อนงานสุขภาพจิตวัยเรียน</a:t>
            </a:r>
            <a:endParaRPr lang="th-TH" sz="4000" dirty="0">
              <a:solidFill>
                <a:schemeClr val="tx1"/>
              </a:solidFill>
            </a:endParaRPr>
          </a:p>
        </p:txBody>
      </p:sp>
      <p:graphicFrame>
        <p:nvGraphicFramePr>
          <p:cNvPr id="11" name="ไดอะแกรม 10"/>
          <p:cNvGraphicFramePr/>
          <p:nvPr>
            <p:extLst>
              <p:ext uri="{D42A27DB-BD31-4B8C-83A1-F6EECF244321}">
                <p14:modId xmlns:p14="http://schemas.microsoft.com/office/powerpoint/2010/main" val="4194218643"/>
              </p:ext>
            </p:extLst>
          </p:nvPr>
        </p:nvGraphicFramePr>
        <p:xfrm>
          <a:off x="395015" y="1596544"/>
          <a:ext cx="11605580" cy="5191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4" name="รูปภาพ 12" descr="290609_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5F4F2"/>
              </a:clrFrom>
              <a:clrTo>
                <a:srgbClr val="F5F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4" y="2281237"/>
            <a:ext cx="4413249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ดาว 7 แฉก 13"/>
          <p:cNvSpPr/>
          <p:nvPr/>
        </p:nvSpPr>
        <p:spPr>
          <a:xfrm>
            <a:off x="128588" y="1115266"/>
            <a:ext cx="1274331" cy="718296"/>
          </a:xfrm>
          <a:prstGeom prst="star7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เน้น</a:t>
            </a:r>
          </a:p>
        </p:txBody>
      </p:sp>
      <p:pic>
        <p:nvPicPr>
          <p:cNvPr id="2051" name="รูปภาพ 15" descr="shutterstock_12020076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167" y="-359148"/>
            <a:ext cx="3661833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21" y="0"/>
            <a:ext cx="834861" cy="102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8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12"/>
          <p:cNvGrpSpPr>
            <a:grpSpLocks/>
          </p:cNvGrpSpPr>
          <p:nvPr/>
        </p:nvGrpSpPr>
        <p:grpSpPr bwMode="auto">
          <a:xfrm>
            <a:off x="6662057" y="951127"/>
            <a:ext cx="4996543" cy="5699579"/>
            <a:chOff x="7581901" y="1014562"/>
            <a:chExt cx="4476749" cy="5810488"/>
          </a:xfrm>
        </p:grpSpPr>
        <p:pic>
          <p:nvPicPr>
            <p:cNvPr id="10" name="รูปภาพ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901" y="1014562"/>
              <a:ext cx="4476749" cy="581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รูปภาพ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01034" y="5152412"/>
              <a:ext cx="2222029" cy="94486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สี่เหลี่ยมผืนผ้า 11"/>
            <p:cNvSpPr/>
            <p:nvPr/>
          </p:nvSpPr>
          <p:spPr>
            <a:xfrm>
              <a:off x="7657677" y="6238384"/>
              <a:ext cx="476589" cy="558581"/>
            </a:xfrm>
            <a:prstGeom prst="rect">
              <a:avLst/>
            </a:prstGeom>
            <a:solidFill>
              <a:srgbClr val="FFFF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100" dirty="0">
                <a:solidFill>
                  <a:prstClr val="white"/>
                </a:solidFill>
              </a:endParaRPr>
            </a:p>
          </p:txBody>
        </p:sp>
      </p:grpSp>
      <p:sp>
        <p:nvSpPr>
          <p:cNvPr id="4" name="สี่เหลี่ยมผืนผ้า 8"/>
          <p:cNvSpPr/>
          <p:nvPr/>
        </p:nvSpPr>
        <p:spPr>
          <a:xfrm>
            <a:off x="0" y="308185"/>
            <a:ext cx="1219200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สถานการณ์เด็กวัยเรียน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251" y="1239289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66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ระดับสติปัญญาเด็กชั้นประถมศึกษาปีที่ 1 ปี 2559</a:t>
            </a:r>
          </a:p>
          <a:p>
            <a:endParaRPr 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748" y="1743642"/>
            <a:ext cx="5305416" cy="31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สี่เหลี่ยมมุมมน 41"/>
          <p:cNvSpPr/>
          <p:nvPr/>
        </p:nvSpPr>
        <p:spPr>
          <a:xfrm>
            <a:off x="417745" y="4875445"/>
            <a:ext cx="5305417" cy="1838986"/>
          </a:xfrm>
          <a:prstGeom prst="roundRect">
            <a:avLst/>
          </a:prstGeom>
          <a:ln>
            <a:solidFill>
              <a:srgbClr val="99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t"/>
          <a:lstStyle/>
          <a:p>
            <a:pPr marL="257175" indent="-25717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r>
              <a:rPr lang="th-TH" sz="2400" b="1" u="sng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ผลพบว่า</a:t>
            </a:r>
            <a:r>
              <a:rPr lang="th-TH" sz="24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เด็ก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ประถมศึกษาปีที่ 1 ที่ได้รับการประเมิน 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IQ </a:t>
            </a:r>
            <a:endParaRPr lang="th-TH" sz="2400" b="1" dirty="0" smtClean="0">
              <a:solidFill>
                <a:srgbClr val="0066FF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257175" indent="-25717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r>
              <a:rPr lang="th-TH" sz="24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และนำมาใช้วิเคราะห์ทั้งหมด 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23,641 </a:t>
            </a:r>
            <a:r>
              <a:rPr lang="th-TH" sz="24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คน </a:t>
            </a:r>
            <a:endParaRPr lang="en-US" sz="2400" b="1" dirty="0" smtClean="0">
              <a:solidFill>
                <a:srgbClr val="0066FF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257175" indent="-25717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Mean </a:t>
            </a:r>
            <a:r>
              <a:rPr lang="en-US" sz="24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IQ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ภาพรวม ทั้ง</a:t>
            </a:r>
            <a:r>
              <a:rPr lang="th-TH" sz="24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ประเทศ </a:t>
            </a:r>
            <a:r>
              <a:rPr lang="en-US" sz="24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= 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98.23</a:t>
            </a:r>
            <a:endParaRPr lang="en-US" sz="2400" b="1" dirty="0" smtClean="0">
              <a:solidFill>
                <a:srgbClr val="FF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257175" indent="-257175">
              <a:buClr>
                <a:srgbClr val="00B050"/>
              </a:buClr>
              <a:defRPr/>
            </a:pPr>
            <a:r>
              <a:rPr lang="th-TH" sz="2400" b="1" dirty="0" smtClean="0">
                <a:solidFill>
                  <a:srgbClr val="0066FF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ซึ่ง</a:t>
            </a:r>
            <a:r>
              <a:rPr lang="th-TH" sz="2400" b="1" u="sng" dirty="0">
                <a:solidFill>
                  <a:srgbClr val="0066FF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ต่ำกว่า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ค่ากลางมาตรฐานสากล (</a:t>
            </a:r>
            <a:r>
              <a:rPr lang="en-US" sz="2400" b="1" dirty="0">
                <a:solidFill>
                  <a:srgbClr val="0066FF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IQ=</a:t>
            </a:r>
            <a:r>
              <a:rPr lang="th-TH" sz="2400" b="1" dirty="0">
                <a:solidFill>
                  <a:srgbClr val="0066FF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100) </a:t>
            </a:r>
          </a:p>
          <a:p>
            <a:pPr marL="257175" indent="-25717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defRPr/>
            </a:pPr>
            <a:endParaRPr lang="en-US" sz="1800" b="1" dirty="0" smtClean="0">
              <a:solidFill>
                <a:srgbClr val="6600FF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marL="257175" indent="-25717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Ø"/>
              <a:defRPr/>
            </a:pPr>
            <a:endParaRPr lang="th-TH" sz="1800" dirty="0">
              <a:solidFill>
                <a:prstClr val="black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24345" y="6489123"/>
            <a:ext cx="40719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ที่มา </a:t>
            </a:r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 เชื่อมั่นเด็กไทยไอคิวดี อีคิวเด่น สถาบันราชานุ</a:t>
            </a:r>
            <a:r>
              <a:rPr lang="th-TH" sz="1500" b="1" dirty="0" err="1" smtClean="0">
                <a:latin typeface="TH SarabunPSK" pitchFamily="34" charset="-34"/>
                <a:cs typeface="TH SarabunPSK" pitchFamily="34" charset="-34"/>
              </a:rPr>
              <a:t>กูล</a:t>
            </a:r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, 2559.</a:t>
            </a: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" name="รูปภาพ 12" descr="SiamPhoto0000115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660" y="5842000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ight Arrow 14"/>
          <p:cNvSpPr/>
          <p:nvPr/>
        </p:nvSpPr>
        <p:spPr>
          <a:xfrm>
            <a:off x="5920620" y="2745236"/>
            <a:ext cx="543980" cy="1831940"/>
          </a:xfrm>
          <a:prstGeom prst="rightArrow">
            <a:avLst>
              <a:gd name="adj1" fmla="val 70115"/>
              <a:gd name="adj2" fmla="val 50000"/>
            </a:avLst>
          </a:prstGeom>
          <a:gradFill flip="none" rotWithShape="1">
            <a:gsLst>
              <a:gs pos="0">
                <a:schemeClr val="bg1"/>
              </a:gs>
              <a:gs pos="61000">
                <a:srgbClr val="FFFF00"/>
              </a:gs>
              <a:gs pos="83000">
                <a:srgbClr val="FFFF00"/>
              </a:gs>
              <a:gs pos="100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9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/>
        </p:nvSpPr>
        <p:spPr>
          <a:xfrm>
            <a:off x="0" y="363184"/>
            <a:ext cx="1219200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สถานการณ์</a:t>
            </a:r>
            <a:r>
              <a:rPr lang="en-US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IQ </a:t>
            </a:r>
            <a:r>
              <a:rPr lang="th-TH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EQ </a:t>
            </a:r>
            <a:r>
              <a:rPr lang="th-TH" sz="4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ของเด็กวัยเรียน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3479" y="1170697"/>
            <a:ext cx="5500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ระดับสติปัญญาเด็กชั้นประถมศึกษาปีที่ 1 </a:t>
            </a:r>
            <a:endParaRPr lang="en-US" sz="2800" b="1" dirty="0" smtClean="0">
              <a:solidFill>
                <a:srgbClr val="0066FF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th-TH" sz="28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ปี 2559 เขตสุขภาพที่ </a:t>
            </a:r>
            <a:r>
              <a:rPr lang="en-US" sz="2800" b="1" dirty="0" smtClean="0">
                <a:solidFill>
                  <a:srgbClr val="0066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7</a:t>
            </a:r>
            <a:endParaRPr lang="th-TH" sz="2800" b="1" dirty="0" smtClean="0">
              <a:solidFill>
                <a:srgbClr val="0066FF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endParaRPr lang="th-TH" sz="2000" b="1" dirty="0">
              <a:solidFill>
                <a:srgbClr val="0066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24402"/>
              </p:ext>
            </p:extLst>
          </p:nvPr>
        </p:nvGraphicFramePr>
        <p:xfrm>
          <a:off x="330656" y="2432581"/>
          <a:ext cx="4643470" cy="402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8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01782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ปี 2559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782">
                <a:tc vMerge="1">
                  <a:txBody>
                    <a:bodyPr/>
                    <a:lstStyle/>
                    <a:p>
                      <a:pPr algn="ctr"/>
                      <a:endParaRPr lang="th-TH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IQ</a:t>
                      </a:r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 เฉลี่ย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SD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SE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จำนวนคน</a:t>
                      </a:r>
                      <a:endParaRPr lang="th-TH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กาฬสินธุ์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93.33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16.78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1.04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261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ขอนแก่น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93.12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17.22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0.80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462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มหาสารคาม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95.09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16.97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1.02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276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ร้อยเอ็ด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96.15</a:t>
                      </a:r>
                      <a:endParaRPr lang="th-TH" sz="2400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17.14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1.24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192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94.28</a:t>
                      </a:r>
                      <a:endParaRPr lang="th-TH" sz="24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17.06</a:t>
                      </a:r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0.51</a:t>
                      </a:r>
                      <a:endParaRPr lang="th-TH" sz="24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1,191</a:t>
                      </a:r>
                      <a:endParaRPr lang="th-TH" sz="24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ปี</a:t>
                      </a:r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2561</a:t>
                      </a:r>
                      <a:endParaRPr lang="th-TH" sz="24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90.14</a:t>
                      </a:r>
                      <a:endParaRPr lang="th-TH" sz="2400" b="1" dirty="0" smtClean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4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4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43602" y="1134794"/>
            <a:ext cx="6105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0066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ความฉลาดทางอารมณ์เด็กชั้นประถมศึกษาปีที่ 1 ปี 2559</a:t>
            </a:r>
            <a:endParaRPr lang="th-TH" sz="2800" b="1" dirty="0">
              <a:solidFill>
                <a:srgbClr val="00666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1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698248"/>
              </p:ext>
            </p:extLst>
          </p:nvPr>
        </p:nvGraphicFramePr>
        <p:xfrm>
          <a:off x="5500725" y="2432581"/>
          <a:ext cx="6394637" cy="37672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5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0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66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1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31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434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342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568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9440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76367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EQ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ต่ำกว่าเกณฑ์ปกติ</a:t>
                      </a:r>
                      <a:endParaRPr lang="th-TH" sz="200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ปกติ</a:t>
                      </a:r>
                      <a:endParaRPr lang="th-TH" sz="2000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สูงกว่าปกติ</a:t>
                      </a:r>
                      <a:endParaRPr lang="th-TH" sz="2000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th-TH" sz="2000" dirty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367">
                <a:tc vMerge="1">
                  <a:txBody>
                    <a:bodyPr/>
                    <a:lstStyle/>
                    <a:p>
                      <a:pPr algn="ctr"/>
                      <a:endParaRPr lang="th-TH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ร้อยละ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ร้อยละ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ร้อยละ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ร้อยละ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7468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กลุ่มคะแนน</a:t>
                      </a:r>
                      <a:b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EQ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5,340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22.9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14,907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64.1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3,027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13.0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23,274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100.0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150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กลุ่มคะแนน</a:t>
                      </a: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algn="ctr"/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ด้านดี</a:t>
                      </a:r>
                      <a:endParaRPr lang="th-TH" sz="2000" b="1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4,578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19.7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16,804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72.2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1,892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8.1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23,274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100.0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468"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กลุ่มคะแนน</a:t>
                      </a: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ด้านเก่ง</a:t>
                      </a:r>
                      <a:endParaRPr lang="th-TH" sz="2000" b="1" dirty="0" smtClean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5,640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24.2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14,481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62.2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3,153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13.6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23,274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100.0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468">
                <a:tc>
                  <a:txBody>
                    <a:bodyPr/>
                    <a:lstStyle/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latin typeface="TH SarabunPSK" pitchFamily="34" charset="-34"/>
                          <a:cs typeface="TH SarabunPSK" pitchFamily="34" charset="-34"/>
                        </a:rPr>
                        <a:t>กลุ่มคะแนน</a:t>
                      </a: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0" marR="0" lvl="0" indent="0" algn="ctr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ด้านสุข</a:t>
                      </a:r>
                      <a:endParaRPr lang="th-TH" sz="2000" b="1" dirty="0" smtClean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4,200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18.1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14,528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62.4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4,546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19.5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23,274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H SarabunPSK" pitchFamily="34" charset="-34"/>
                          <a:cs typeface="TH SarabunPSK" pitchFamily="34" charset="-34"/>
                        </a:rPr>
                        <a:t>100.0</a:t>
                      </a:r>
                      <a:endParaRPr lang="th-TH" sz="2000" dirty="0"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8586" marR="68586" marT="34286" marB="34286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500725" y="1667523"/>
            <a:ext cx="6394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 เด็กประถมศึกษาปีที่ 1 ที่ได้รับการประเมินความฉลาดทางอารมณ์ และนำมาใช้วิเคราะห์  ทั้งหมด 23</a:t>
            </a:r>
            <a:r>
              <a:rPr lang="en-US" sz="2000" b="1" dirty="0" smtClean="0">
                <a:latin typeface="TH SarabunPSK" pitchFamily="34" charset="-34"/>
                <a:cs typeface="TH SarabunPSK" pitchFamily="34" charset="-34"/>
              </a:rPr>
              <a:t>,274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คน</a:t>
            </a:r>
            <a:endParaRPr 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7247" y="6294010"/>
            <a:ext cx="40719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ที่มา </a:t>
            </a:r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 เชื่อมั่นเด็กไทยไอคิวดี อีคิวเด่น สถาบันราชานุ</a:t>
            </a:r>
            <a:r>
              <a:rPr lang="th-TH" sz="1500" b="1" dirty="0" err="1" smtClean="0">
                <a:latin typeface="TH SarabunPSK" pitchFamily="34" charset="-34"/>
                <a:cs typeface="TH SarabunPSK" pitchFamily="34" charset="-34"/>
              </a:rPr>
              <a:t>กูล</a:t>
            </a:r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, 2559.</a:t>
            </a: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9" name="Picture 42">
            <a:extLst>
              <a:ext uri="{FF2B5EF4-FFF2-40B4-BE49-F238E27FC236}">
                <a16:creationId xmlns:a16="http://schemas.microsoft.com/office/drawing/2014/main" xmlns="" id="{15F32FED-9BF6-4F7E-B262-A04FD5F19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963" y="38100"/>
            <a:ext cx="72231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8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69577" y="1201997"/>
            <a:ext cx="839011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การคัดกรองความพิการ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4 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 ประจำปีการศึกษา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2561 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10 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พ.ย.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61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ของนักเรียน ป.1-ป.6 พบว่า มีนักเรียนกลุ่มเสี่ยง จำนวน </a:t>
            </a:r>
            <a:r>
              <a:rPr lang="en-US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40</a:t>
            </a:r>
            <a:r>
              <a:rPr 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en-US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237</a:t>
            </a:r>
            <a:r>
              <a:rPr 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คน 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en-US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36</a:t>
            </a:r>
            <a:r>
              <a:rPr 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 โรงเรียน</a:t>
            </a:r>
          </a:p>
        </p:txBody>
      </p:sp>
      <p:sp>
        <p:nvSpPr>
          <p:cNvPr id="7" name="สี่เหลี่ยมผืนผ้า 8"/>
          <p:cNvSpPr/>
          <p:nvPr/>
        </p:nvSpPr>
        <p:spPr>
          <a:xfrm>
            <a:off x="0" y="363184"/>
            <a:ext cx="1219200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4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สถานการณ์เด็กวัยเรียนกลุ่มเสี่ยง </a:t>
            </a:r>
            <a:r>
              <a:rPr lang="en-US" sz="4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4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โรค</a:t>
            </a:r>
            <a:endParaRPr lang="en-US" sz="400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-236310" y="2302329"/>
            <a:ext cx="7458075" cy="4146323"/>
            <a:chOff x="-236310" y="2302329"/>
            <a:chExt cx="7458075" cy="4146323"/>
          </a:xfrm>
        </p:grpSpPr>
        <p:pic>
          <p:nvPicPr>
            <p:cNvPr id="1026" name="Picture 2" descr="à¸à¸¥à¸à¸²à¸£à¸à¹à¸à¸«à¸²à¸£à¸¹à¸à¸ à¸²à¸à¸ªà¸³à¸«à¸£à¸±à¸ à¹à¸à¸à¸à¸µà¹à¹à¸à¸à¸ªà¸¸à¸à¸ à¸²à¸à¸à¸µà¹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6310" y="2302329"/>
              <a:ext cx="7458075" cy="4146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1"/>
            <p:cNvSpPr>
              <a:spLocks noChangeArrowheads="1"/>
            </p:cNvSpPr>
            <p:nvPr/>
          </p:nvSpPr>
          <p:spPr bwMode="auto">
            <a:xfrm>
              <a:off x="1539891" y="4349128"/>
              <a:ext cx="1164034" cy="64698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15</a:t>
              </a:r>
              <a:r>
                <a:rPr lang="en-US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,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298 </a:t>
              </a:r>
              <a:r>
                <a:rPr lang="th-TH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คน/ 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862 </a:t>
              </a:r>
              <a:r>
                <a:rPr lang="th-TH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</a:t>
              </a:r>
              <a:endParaRPr lang="en-US" altLang="th-TH" sz="16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10" name="Picture 2" descr="ผลการค้นหารูปภาพสำหรับ ภาพโรงเรียน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99" r="18723" b="22890"/>
            <a:stretch>
              <a:fillRect/>
            </a:stretch>
          </p:blipFill>
          <p:spPr bwMode="auto">
            <a:xfrm>
              <a:off x="1969577" y="3126447"/>
              <a:ext cx="591570" cy="570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ผลการค้นหารูปภาพสำหรับ ภาพโรงเรียน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99" r="18723" b="22890"/>
            <a:stretch>
              <a:fillRect/>
            </a:stretch>
          </p:blipFill>
          <p:spPr bwMode="auto">
            <a:xfrm>
              <a:off x="4124949" y="2691019"/>
              <a:ext cx="591570" cy="570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 descr="ผลการค้นหารูปภาพสำหรับ ภาพโรงเรียน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99" r="18723" b="22890"/>
            <a:stretch>
              <a:fillRect/>
            </a:stretch>
          </p:blipFill>
          <p:spPr bwMode="auto">
            <a:xfrm>
              <a:off x="4593035" y="4193248"/>
              <a:ext cx="591570" cy="570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ผลการค้นหารูปภาพสำหรับ ภาพโรงเรียน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99" r="18723" b="22890"/>
            <a:stretch>
              <a:fillRect/>
            </a:stretch>
          </p:blipFill>
          <p:spPr bwMode="auto">
            <a:xfrm>
              <a:off x="3037712" y="4091705"/>
              <a:ext cx="591570" cy="570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"/>
            <p:cNvSpPr>
              <a:spLocks noChangeArrowheads="1"/>
            </p:cNvSpPr>
            <p:nvPr/>
          </p:nvSpPr>
          <p:spPr bwMode="auto">
            <a:xfrm>
              <a:off x="2794794" y="4908451"/>
              <a:ext cx="1164034" cy="64698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8,316 </a:t>
              </a:r>
              <a:r>
                <a:rPr lang="th-TH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คน</a:t>
              </a:r>
              <a:r>
                <a:rPr lang="th-TH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/ 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499 </a:t>
              </a:r>
              <a:r>
                <a:rPr lang="th-TH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</a:t>
              </a:r>
              <a:endParaRPr lang="en-US" altLang="th-TH" sz="16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5" name="TextBox 1"/>
            <p:cNvSpPr>
              <a:spLocks noChangeArrowheads="1"/>
            </p:cNvSpPr>
            <p:nvPr/>
          </p:nvSpPr>
          <p:spPr bwMode="auto">
            <a:xfrm>
              <a:off x="4075651" y="5134830"/>
              <a:ext cx="1164034" cy="64698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7,677 </a:t>
              </a:r>
              <a:r>
                <a:rPr lang="th-TH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คน/ 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517 </a:t>
              </a:r>
              <a:r>
                <a:rPr lang="th-TH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</a:t>
              </a:r>
              <a:endParaRPr lang="en-US" altLang="th-TH" sz="16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6" name="TextBox 1"/>
            <p:cNvSpPr>
              <a:spLocks noChangeArrowheads="1"/>
            </p:cNvSpPr>
            <p:nvPr/>
          </p:nvSpPr>
          <p:spPr bwMode="auto">
            <a:xfrm>
              <a:off x="3524900" y="3521983"/>
              <a:ext cx="1164034" cy="64698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Cordia New" panose="020B0304020202020204" pitchFamily="34" charset="-34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8</a:t>
              </a:r>
              <a:r>
                <a:rPr lang="en-US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,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946 </a:t>
              </a:r>
              <a:r>
                <a:rPr lang="th-TH" altLang="th-TH" sz="1600" b="1" dirty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คน/ </a:t>
              </a:r>
              <a:r>
                <a:rPr lang="en-US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486 </a:t>
              </a:r>
              <a:r>
                <a:rPr lang="th-TH" altLang="th-TH" sz="1600" b="1" dirty="0" smtClean="0">
                  <a:solidFill>
                    <a:prstClr val="black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</a:t>
              </a:r>
              <a:endParaRPr lang="en-US" altLang="th-TH" sz="16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155389"/>
              </p:ext>
            </p:extLst>
          </p:nvPr>
        </p:nvGraphicFramePr>
        <p:xfrm>
          <a:off x="6322357" y="2389865"/>
          <a:ext cx="5521300" cy="3322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ectangle 7"/>
          <p:cNvSpPr/>
          <p:nvPr/>
        </p:nvSpPr>
        <p:spPr>
          <a:xfrm>
            <a:off x="6107364" y="591434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</a:t>
            </a:r>
            <a:r>
              <a:rPr lang="en-US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ระบบสารสนเทศการศึกษาพิเศษและการศึกษาสงเคราะห์ 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SET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สพฐ.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http://www.specialset.bopp.go.th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370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14344</TotalTime>
  <Words>4499</Words>
  <Application>Microsoft Office PowerPoint</Application>
  <PresentationFormat>กำหนดเอง</PresentationFormat>
  <Paragraphs>844</Paragraphs>
  <Slides>43</Slides>
  <Notes>6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6</vt:i4>
      </vt:variant>
      <vt:variant>
        <vt:lpstr>ชื่อเรื่องภาพนิ่ง</vt:lpstr>
      </vt:variant>
      <vt:variant>
        <vt:i4>43</vt:i4>
      </vt:variant>
    </vt:vector>
  </HeadingPairs>
  <TitlesOfParts>
    <vt:vector size="49" baseType="lpstr">
      <vt:lpstr>ธีมของ Office</vt:lpstr>
      <vt:lpstr>1_ธีมของ Office</vt:lpstr>
      <vt:lpstr>Office Theme</vt:lpstr>
      <vt:lpstr>2_ธีมของ Office</vt:lpstr>
      <vt:lpstr>3_ธีมของ Office</vt:lpstr>
      <vt:lpstr>1_Office Theme</vt:lpstr>
      <vt:lpstr>งานนำเสนอ PowerPoint</vt:lpstr>
      <vt:lpstr>งานนำเสนอ PowerPoint</vt:lpstr>
      <vt:lpstr>งานนำเสนอ PowerPoint</vt:lpstr>
      <vt:lpstr>แนวทางการติดตามเด็กพัฒนาการล่าช้า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แนวทางการดำเนินงาน ปีงบประมาณ 2562 สสจ. / สถานบริการสาธารณสุข ในพื้นที่</vt:lpstr>
      <vt:lpstr>แนวทางการดำเนินงาน ปีงบประมาณ 2562 สถานศึกษา / โรงเรียน</vt:lpstr>
      <vt:lpstr>งานนำเสนอ PowerPoint</vt:lpstr>
      <vt:lpstr>งานนำเสนอ PowerPoint</vt:lpstr>
      <vt:lpstr>งานนำเสนอ PowerPoint</vt:lpstr>
      <vt:lpstr>ระบบเชื่อมโยงการดูแลช่วยเหลือวัยรุ่นที่มีปัญหาพฤติกรรมอารมณ์ : ESAN SMART TEEN อารมณ์ดี ไม่เสพ ไม่ท้อง ไม่ติดโรค ไม่ติดเกม</vt:lpstr>
      <vt:lpstr>งานนำเสนอ PowerPoint</vt:lpstr>
      <vt:lpstr>งานนำเสนอ PowerPoint</vt:lpstr>
      <vt:lpstr>แนวทางการดำเนินงานโปรแกรมสร้างสุขวัยทำงาน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ประชาชนวัยทำงาน ที่ได้รับการคัดเลือก  จาก 24 อำเภอ  1 สถานประกอบการ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สิ่งที่ขอความอนุเคราะห์จากพื้นที่ต้นแบบ ทั้ง 6 อำเภอ</vt:lpstr>
      <vt:lpstr>งานนำเสนอ PowerPoint</vt:lpstr>
      <vt:lpstr>งานนำเสนอ PowerPoint</vt:lpstr>
      <vt:lpstr>ขยายผลโมเดลการสร้างเสริมภูมิคุ้มกันทางใจ ป้องกันภาวะหมดไฟ ดูแลใจคนทำงาน  EPI – BP Model เขตสุขภาพที่ 7 </vt:lpstr>
      <vt:lpstr>แผนงานสร้างความรอบรู้ด้านสุขภาพจิตแก่ประชาชนเขตสุขภาพที่ 7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ระบบเชื่อมโยงการดูแลช่วยเหลือวัยรุ่นที่มีปัญหาพฤติกรรมอารมณ์ : ESAN SMART TEEN ไม่เสพ ไม่ท้อง ไม่ติดโรค ไม่ติดเกม</dc:title>
  <dc:creator>patchy</dc:creator>
  <cp:lastModifiedBy>KKD Windows Se7en V1</cp:lastModifiedBy>
  <cp:revision>137</cp:revision>
  <cp:lastPrinted>2019-01-09T00:01:32Z</cp:lastPrinted>
  <dcterms:created xsi:type="dcterms:W3CDTF">2018-12-07T07:55:21Z</dcterms:created>
  <dcterms:modified xsi:type="dcterms:W3CDTF">2019-01-17T03:52:36Z</dcterms:modified>
</cp:coreProperties>
</file>